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Lst>
  <p:notesMasterIdLst>
    <p:notesMasterId r:id="rId25"/>
  </p:notesMasterIdLst>
  <p:handoutMasterIdLst>
    <p:handoutMasterId r:id="rId26"/>
  </p:handoutMasterIdLst>
  <p:sldIdLst>
    <p:sldId id="497" r:id="rId5"/>
    <p:sldId id="2147471565" r:id="rId6"/>
    <p:sldId id="2147471566" r:id="rId7"/>
    <p:sldId id="2147471567" r:id="rId8"/>
    <p:sldId id="684" r:id="rId9"/>
    <p:sldId id="659" r:id="rId10"/>
    <p:sldId id="686" r:id="rId11"/>
    <p:sldId id="685" r:id="rId12"/>
    <p:sldId id="2147471568" r:id="rId13"/>
    <p:sldId id="689" r:id="rId14"/>
    <p:sldId id="2147471569" r:id="rId15"/>
    <p:sldId id="698" r:id="rId16"/>
    <p:sldId id="2147471570" r:id="rId17"/>
    <p:sldId id="2141412111" r:id="rId18"/>
    <p:sldId id="2147471571" r:id="rId19"/>
    <p:sldId id="2147471572" r:id="rId20"/>
    <p:sldId id="2147471573" r:id="rId21"/>
    <p:sldId id="2147471574" r:id="rId22"/>
    <p:sldId id="2147471575" r:id="rId23"/>
    <p:sldId id="2147471576" r:id="rId24"/>
  </p:sldIdLst>
  <p:sldSz cx="12192000" cy="6858000"/>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6C47917-0245-4B48-A284-6E83B078449A}">
          <p14:sldIdLst>
            <p14:sldId id="497"/>
            <p14:sldId id="2147471565"/>
            <p14:sldId id="2147471566"/>
            <p14:sldId id="2147471567"/>
            <p14:sldId id="684"/>
            <p14:sldId id="659"/>
            <p14:sldId id="686"/>
            <p14:sldId id="685"/>
            <p14:sldId id="2147471568"/>
            <p14:sldId id="689"/>
            <p14:sldId id="2147471569"/>
            <p14:sldId id="698"/>
            <p14:sldId id="2147471570"/>
            <p14:sldId id="2141412111"/>
            <p14:sldId id="2147471571"/>
            <p14:sldId id="2147471572"/>
            <p14:sldId id="2147471573"/>
            <p14:sldId id="2147471574"/>
            <p14:sldId id="2147471575"/>
            <p14:sldId id="2147471576"/>
          </p14:sldIdLst>
        </p14:section>
      </p14:sectionLst>
    </p:ext>
    <p:ext uri="{EFAFB233-063F-42B5-8137-9DF3F51BA10A}">
      <p15:sldGuideLst xmlns:p15="http://schemas.microsoft.com/office/powerpoint/2012/main">
        <p15:guide id="1" orient="horz" pos="1616" userDrawn="1">
          <p15:clr>
            <a:srgbClr val="A4A3A4"/>
          </p15:clr>
        </p15:guide>
        <p15:guide id="4" orient="horz" pos="3566" userDrawn="1">
          <p15:clr>
            <a:srgbClr val="A4A3A4"/>
          </p15:clr>
        </p15:guide>
        <p15:guide id="5" pos="211" userDrawn="1">
          <p15:clr>
            <a:srgbClr val="A4A3A4"/>
          </p15:clr>
        </p15:guide>
      </p15:sldGuideLst>
    </p:ext>
    <p:ext uri="{2D200454-40CA-4A62-9FC3-DE9A4176ACB9}">
      <p15:notesGuideLst xmlns:p15="http://schemas.microsoft.com/office/powerpoint/2012/main">
        <p15:guide id="1" orient="horz" pos="2875" userDrawn="1">
          <p15:clr>
            <a:srgbClr val="A4A3A4"/>
          </p15:clr>
        </p15:guide>
        <p15:guide id="2" pos="2141" userDrawn="1">
          <p15:clr>
            <a:srgbClr val="A4A3A4"/>
          </p15:clr>
        </p15:guide>
        <p15:guide id="3" orient="horz" pos="3127" userDrawn="1">
          <p15:clr>
            <a:srgbClr val="A4A3A4"/>
          </p15:clr>
        </p15:guide>
        <p15:guide id="4" orient="horz" pos="2881">
          <p15:clr>
            <a:srgbClr val="A4A3A4"/>
          </p15:clr>
        </p15:guide>
        <p15:guide id="5" orient="horz" pos="3133">
          <p15:clr>
            <a:srgbClr val="A4A3A4"/>
          </p15:clr>
        </p15:guide>
        <p15:guide id="6"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VIERE I Sandrine" initials="RIS" lastIdx="1" clrIdx="0">
    <p:extLst>
      <p:ext uri="{19B8F6BF-5375-455C-9EA6-DF929625EA0E}">
        <p15:presenceInfo xmlns:p15="http://schemas.microsoft.com/office/powerpoint/2012/main" userId="S-1-5-21-1292428093-507921405-725345543-9142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5C55"/>
    <a:srgbClr val="000000"/>
    <a:srgbClr val="17596F"/>
    <a:srgbClr val="0070C0"/>
    <a:srgbClr val="00B0F0"/>
    <a:srgbClr val="FF0000"/>
    <a:srgbClr val="FFCC00"/>
    <a:srgbClr val="FFFF00"/>
    <a:srgbClr val="92D050"/>
    <a:srgbClr val="0086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744" autoAdjust="0"/>
  </p:normalViewPr>
  <p:slideViewPr>
    <p:cSldViewPr>
      <p:cViewPr varScale="1">
        <p:scale>
          <a:sx n="111" d="100"/>
          <a:sy n="111" d="100"/>
        </p:scale>
        <p:origin x="528" y="96"/>
      </p:cViewPr>
      <p:guideLst>
        <p:guide orient="horz" pos="1616"/>
        <p:guide orient="horz" pos="3566"/>
        <p:guide pos="211"/>
      </p:guideLst>
    </p:cSldViewPr>
  </p:slideViewPr>
  <p:outlineViewPr>
    <p:cViewPr>
      <p:scale>
        <a:sx n="33" d="100"/>
        <a:sy n="33" d="100"/>
      </p:scale>
      <p:origin x="0" y="0"/>
    </p:cViewPr>
  </p:outlineViewPr>
  <p:notesTextViewPr>
    <p:cViewPr>
      <p:scale>
        <a:sx n="75" d="100"/>
        <a:sy n="75" d="100"/>
      </p:scale>
      <p:origin x="0" y="0"/>
    </p:cViewPr>
  </p:notesTextViewPr>
  <p:sorterViewPr>
    <p:cViewPr varScale="1">
      <p:scale>
        <a:sx n="1" d="1"/>
        <a:sy n="1" d="1"/>
      </p:scale>
      <p:origin x="0" y="-2784"/>
    </p:cViewPr>
  </p:sorterViewPr>
  <p:notesViewPr>
    <p:cSldViewPr>
      <p:cViewPr varScale="1">
        <p:scale>
          <a:sx n="52" d="100"/>
          <a:sy n="52" d="100"/>
        </p:scale>
        <p:origin x="3370" y="58"/>
      </p:cViewPr>
      <p:guideLst>
        <p:guide orient="horz" pos="2875"/>
        <p:guide pos="2141"/>
        <p:guide orient="horz" pos="3127"/>
        <p:guide orient="horz" pos="2881"/>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FD1E70-BA3D-4B8E-864A-B8634B06A3D0}"/>
              </a:ext>
            </a:extLst>
          </p:cNvPr>
          <p:cNvSpPr>
            <a:spLocks noGrp="1"/>
          </p:cNvSpPr>
          <p:nvPr>
            <p:ph type="hdr" sz="quarter"/>
          </p:nvPr>
        </p:nvSpPr>
        <p:spPr>
          <a:xfrm>
            <a:off x="0" y="1"/>
            <a:ext cx="2972547" cy="499431"/>
          </a:xfrm>
          <a:prstGeom prst="rect">
            <a:avLst/>
          </a:prstGeom>
        </p:spPr>
        <p:txBody>
          <a:bodyPr vert="horz" lIns="91870" tIns="45935" rIns="91870" bIns="45935" rtlCol="0"/>
          <a:lstStyle>
            <a:lvl1pPr algn="l">
              <a:defRPr sz="1200"/>
            </a:lvl1pPr>
          </a:lstStyle>
          <a:p>
            <a:endParaRPr lang="en-GB" dirty="0"/>
          </a:p>
        </p:txBody>
      </p:sp>
      <p:sp>
        <p:nvSpPr>
          <p:cNvPr id="4" name="Footer Placeholder 3">
            <a:extLst>
              <a:ext uri="{FF2B5EF4-FFF2-40B4-BE49-F238E27FC236}">
                <a16:creationId xmlns:a16="http://schemas.microsoft.com/office/drawing/2014/main" id="{08736E42-29C0-46BD-B26C-C30E63FD43CD}"/>
              </a:ext>
            </a:extLst>
          </p:cNvPr>
          <p:cNvSpPr>
            <a:spLocks noGrp="1"/>
          </p:cNvSpPr>
          <p:nvPr>
            <p:ph type="ftr" sz="quarter" idx="2"/>
          </p:nvPr>
        </p:nvSpPr>
        <p:spPr>
          <a:xfrm>
            <a:off x="0" y="9447844"/>
            <a:ext cx="2972547" cy="499431"/>
          </a:xfrm>
          <a:prstGeom prst="rect">
            <a:avLst/>
          </a:prstGeom>
        </p:spPr>
        <p:txBody>
          <a:bodyPr vert="horz" lIns="91870" tIns="45935" rIns="91870" bIns="45935"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5D40D2A1-C070-4688-81F9-26E0CD892A34}"/>
              </a:ext>
            </a:extLst>
          </p:cNvPr>
          <p:cNvSpPr>
            <a:spLocks noGrp="1"/>
          </p:cNvSpPr>
          <p:nvPr>
            <p:ph type="sldNum" sz="quarter" idx="3"/>
          </p:nvPr>
        </p:nvSpPr>
        <p:spPr>
          <a:xfrm>
            <a:off x="3883852" y="9447844"/>
            <a:ext cx="2972547" cy="499431"/>
          </a:xfrm>
          <a:prstGeom prst="rect">
            <a:avLst/>
          </a:prstGeom>
        </p:spPr>
        <p:txBody>
          <a:bodyPr vert="horz" lIns="91870" tIns="45935" rIns="91870" bIns="45935" rtlCol="0" anchor="b"/>
          <a:lstStyle>
            <a:lvl1pPr algn="r">
              <a:defRPr sz="1200"/>
            </a:lvl1pPr>
          </a:lstStyle>
          <a:p>
            <a:fld id="{4289D435-5660-4A6E-8C33-24A4601BCD32}" type="slidenum">
              <a:rPr lang="en-GB" smtClean="0"/>
              <a:t>‹#›</a:t>
            </a:fld>
            <a:endParaRPr lang="en-GB" dirty="0"/>
          </a:p>
        </p:txBody>
      </p:sp>
    </p:spTree>
    <p:extLst>
      <p:ext uri="{BB962C8B-B14F-4D97-AF65-F5344CB8AC3E}">
        <p14:creationId xmlns:p14="http://schemas.microsoft.com/office/powerpoint/2010/main" val="4160792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5888" y="747713"/>
            <a:ext cx="6626225" cy="3727450"/>
          </a:xfrm>
          <a:prstGeom prst="rect">
            <a:avLst/>
          </a:prstGeom>
          <a:noFill/>
          <a:ln w="12700">
            <a:solidFill>
              <a:prstClr val="black"/>
            </a:solidFill>
          </a:ln>
        </p:spPr>
        <p:txBody>
          <a:bodyPr vert="horz" lIns="91134" tIns="45567" rIns="91134" bIns="45567" rtlCol="0" anchor="ctr"/>
          <a:lstStyle/>
          <a:p>
            <a:endParaRPr lang="en-GB" dirty="0"/>
          </a:p>
        </p:txBody>
      </p:sp>
      <p:sp>
        <p:nvSpPr>
          <p:cNvPr id="5" name="Notes Placeholder 4"/>
          <p:cNvSpPr>
            <a:spLocks noGrp="1"/>
          </p:cNvSpPr>
          <p:nvPr>
            <p:ph type="body" sz="quarter" idx="3"/>
          </p:nvPr>
        </p:nvSpPr>
        <p:spPr>
          <a:xfrm>
            <a:off x="1124745" y="4724957"/>
            <a:ext cx="4608512" cy="4476275"/>
          </a:xfrm>
          <a:prstGeom prst="rect">
            <a:avLst/>
          </a:prstGeom>
        </p:spPr>
        <p:txBody>
          <a:bodyPr vert="horz" lIns="91134" tIns="45567" rIns="91134" bIns="455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9449911"/>
            <a:ext cx="835124" cy="497365"/>
          </a:xfrm>
          <a:prstGeom prst="rect">
            <a:avLst/>
          </a:prstGeom>
        </p:spPr>
        <p:txBody>
          <a:bodyPr vert="horz" lIns="91134" tIns="45567" rIns="91134" bIns="45567" rtlCol="0" anchor="b"/>
          <a:lstStyle>
            <a:lvl1pPr algn="r">
              <a:defRPr sz="1200">
                <a:latin typeface="Arial" panose="020B0604020202020204"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b="1" dirty="0"/>
              <a:t>Title slide white version (print friendly)</a:t>
            </a:r>
          </a:p>
          <a:p>
            <a:endParaRPr lang="en-GB" dirty="0"/>
          </a:p>
        </p:txBody>
      </p:sp>
      <p:sp>
        <p:nvSpPr>
          <p:cNvPr id="4" name="Espace réservé du numéro de diapositive 3"/>
          <p:cNvSpPr>
            <a:spLocks noGrp="1"/>
          </p:cNvSpPr>
          <p:nvPr>
            <p:ph type="sldNum" sz="quarter" idx="10"/>
          </p:nvPr>
        </p:nvSpPr>
        <p:spPr/>
        <p:txBody>
          <a:bodyPr/>
          <a:lstStyle/>
          <a:p>
            <a:fld id="{49DD4D23-C98A-435E-AE88-9061F8349B02}" type="slidenum">
              <a:rPr lang="en-GB" smtClean="0"/>
              <a:pPr/>
              <a:t>0</a:t>
            </a:fld>
            <a:endParaRPr lang="en-GB" dirty="0"/>
          </a:p>
        </p:txBody>
      </p:sp>
    </p:spTree>
    <p:extLst>
      <p:ext uri="{BB962C8B-B14F-4D97-AF65-F5344CB8AC3E}">
        <p14:creationId xmlns:p14="http://schemas.microsoft.com/office/powerpoint/2010/main" val="2021400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450528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026321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314360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1064952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2772183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61992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hyperlink" Target="https://viewpoint.bnpparibas-am.com/" TargetMode="External"/><Relationship Id="rId1" Type="http://schemas.openxmlformats.org/officeDocument/2006/relationships/slideMaster" Target="../slideMasters/slideMaster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Layouts/_rels/slideLayout3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5.svg"/><Relationship Id="rId7" Type="http://schemas.openxmlformats.org/officeDocument/2006/relationships/image" Target="../media/image20.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3.png"/><Relationship Id="rId4" Type="http://schemas.openxmlformats.org/officeDocument/2006/relationships/hyperlink" Target="https://viewpoint.bnpparibas-am.com/" TargetMode="External"/><Relationship Id="rId9" Type="http://schemas.openxmlformats.org/officeDocument/2006/relationships/image" Target="../media/image22.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5" name="Image 4"/>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204000" cy="5061600"/>
          </a:xfrm>
          <a:prstGeom prst="rect">
            <a:avLst/>
          </a:prstGeom>
        </p:spPr>
      </p:pic>
      <p:pic>
        <p:nvPicPr>
          <p:cNvPr id="2" name="Imag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
        <p:nvSpPr>
          <p:cNvPr id="15" name="Content Placeholder 14"/>
          <p:cNvSpPr>
            <a:spLocks noGrp="1"/>
          </p:cNvSpPr>
          <p:nvPr>
            <p:ph sz="quarter" idx="10" hasCustomPrompt="1"/>
          </p:nvPr>
        </p:nvSpPr>
        <p:spPr>
          <a:xfrm>
            <a:off x="452967" y="558985"/>
            <a:ext cx="11272308" cy="436611"/>
          </a:xfrm>
        </p:spPr>
        <p:txBody>
          <a:bodyPr/>
          <a:lstStyle>
            <a:lvl1pPr>
              <a:lnSpc>
                <a:spcPct val="85000"/>
              </a:lnSpc>
              <a:defRPr sz="3900" b="1" cap="all" spc="-50" baseline="0">
                <a:solidFill>
                  <a:srgbClr val="000000"/>
                </a:solidFill>
                <a:latin typeface="+mj-lt"/>
              </a:defRPr>
            </a:lvl1pPr>
          </a:lstStyle>
          <a:p>
            <a:pPr lvl="0"/>
            <a:r>
              <a:rPr lang="en-US"/>
              <a:t>Click to Master text styles</a:t>
            </a:r>
          </a:p>
        </p:txBody>
      </p:sp>
      <p:sp>
        <p:nvSpPr>
          <p:cNvPr id="3" name="TextBox 2"/>
          <p:cNvSpPr txBox="1"/>
          <p:nvPr userDrawn="1"/>
        </p:nvSpPr>
        <p:spPr>
          <a:xfrm>
            <a:off x="472733" y="178128"/>
            <a:ext cx="3366306" cy="184666"/>
          </a:xfrm>
          <a:prstGeom prst="rect">
            <a:avLst/>
          </a:prstGeom>
          <a:noFill/>
        </p:spPr>
        <p:txBody>
          <a:bodyPr wrap="none" lIns="0" tIns="0" rIns="0" bIns="0" rtlCol="0">
            <a:spAutoFit/>
          </a:bodyPr>
          <a:lstStyle/>
          <a:p>
            <a:pPr algn="l"/>
            <a:r>
              <a:rPr lang="en-US" sz="1200" b="1" dirty="0">
                <a:latin typeface="+mj-lt"/>
              </a:rPr>
              <a:t>Marketing Communications – For Professional Investors</a:t>
            </a:r>
          </a:p>
        </p:txBody>
      </p:sp>
      <p:sp>
        <p:nvSpPr>
          <p:cNvPr id="9" name="Content Placeholder 5"/>
          <p:cNvSpPr>
            <a:spLocks noGrp="1"/>
          </p:cNvSpPr>
          <p:nvPr>
            <p:ph sz="quarter" idx="13" hasCustomPrompt="1"/>
          </p:nvPr>
        </p:nvSpPr>
        <p:spPr>
          <a:xfrm>
            <a:off x="452967" y="1152365"/>
            <a:ext cx="11272308" cy="347983"/>
          </a:xfrm>
        </p:spPr>
        <p:txBody>
          <a:bodyPr/>
          <a:lstStyle>
            <a:lvl1pPr>
              <a:spcBef>
                <a:spcPts val="0"/>
              </a:spcBef>
              <a:spcAft>
                <a:spcPts val="400"/>
              </a:spcAft>
              <a:defRPr sz="1400" cap="all" baseline="0">
                <a:latin typeface="+mj-lt"/>
              </a:defRPr>
            </a:lvl1pPr>
            <a:lvl2pPr marL="171450" indent="-171450">
              <a:spcBef>
                <a:spcPts val="0"/>
              </a:spcBef>
              <a:buFont typeface="Wingdings" panose="05000000000000000000" pitchFamily="2" charset="2"/>
              <a:buChar char="§"/>
              <a:defRPr sz="1600"/>
            </a:lvl2pPr>
            <a:lvl3pPr marL="540000" indent="-342900">
              <a:buFont typeface="Wingdings" panose="05000000000000000000" pitchFamily="2" charset="2"/>
              <a:buChar char="§"/>
              <a:defRPr/>
            </a:lvl3pPr>
            <a:lvl4pPr marL="718650" indent="-171450">
              <a:buClr>
                <a:schemeClr val="bg1">
                  <a:lumMod val="75000"/>
                </a:schemeClr>
              </a:buClr>
              <a:buFont typeface="Wingdings" panose="05000000000000000000" pitchFamily="2" charset="2"/>
              <a:buChar char="§"/>
              <a:defRPr baseline="0"/>
            </a:lvl4pPr>
          </a:lstStyle>
          <a:p>
            <a:pPr lvl="0"/>
            <a:r>
              <a:rPr lang="en-US" dirty="0"/>
              <a:t>Click to edit Master text styles</a:t>
            </a:r>
          </a:p>
        </p:txBody>
      </p:sp>
      <p:sp>
        <p:nvSpPr>
          <p:cNvPr id="22" name="Rectangle 21"/>
          <p:cNvSpPr/>
          <p:nvPr userDrawn="1"/>
        </p:nvSpPr>
        <p:spPr>
          <a:xfrm>
            <a:off x="1455534" y="4539842"/>
            <a:ext cx="4629325" cy="847027"/>
          </a:xfrm>
          <a:prstGeom prst="rect">
            <a:avLst/>
          </a:prstGeom>
          <a:solidFill>
            <a:srgbClr val="00A76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478" tIns="119565" rIns="121478" bIns="119565" numCol="1" spcCol="0" rtlCol="0" fromWordArt="0" anchor="ctr" anchorCtr="0" forceAA="0" compatLnSpc="1">
            <a:prstTxWarp prst="textNoShape">
              <a:avLst/>
            </a:prstTxWarp>
            <a:noAutofit/>
          </a:bodyPr>
          <a:lstStyle/>
          <a:p>
            <a:pPr algn="ctr" defTabSz="1214780"/>
            <a:endParaRPr lang="fr-FR" sz="1300" dirty="0">
              <a:solidFill>
                <a:srgbClr val="43B02A"/>
              </a:solidFill>
            </a:endParaRPr>
          </a:p>
        </p:txBody>
      </p:sp>
      <p:sp>
        <p:nvSpPr>
          <p:cNvPr id="17" name="Text Placeholder 16"/>
          <p:cNvSpPr>
            <a:spLocks noGrp="1"/>
          </p:cNvSpPr>
          <p:nvPr>
            <p:ph type="body" sz="quarter" idx="11"/>
          </p:nvPr>
        </p:nvSpPr>
        <p:spPr>
          <a:xfrm>
            <a:off x="1627720" y="4715661"/>
            <a:ext cx="3667193" cy="513679"/>
          </a:xfrm>
        </p:spPr>
        <p:txBody>
          <a:bodyPr/>
          <a:lstStyle>
            <a:lvl1pPr>
              <a:defRPr sz="1400" b="0" cap="all" baseline="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170409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Sub Heading - Tex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323812"/>
            <a:ext cx="11272308" cy="430263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p>
          <a:p>
            <a:pPr marL="720000" marR="0" lvl="3"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pPr>
            <a:r>
              <a:rPr kumimoji="0" lang="en-GB" sz="1400" b="0" i="0" u="none" strike="noStrike" kern="1200" cap="none" spc="0" normalizeH="0" baseline="0" noProof="0">
                <a:ln>
                  <a:noFill/>
                </a:ln>
                <a:solidFill>
                  <a:prstClr val="white">
                    <a:lumMod val="65000"/>
                  </a:prstClr>
                </a:solidFill>
                <a:effectLst/>
                <a:uLnTx/>
                <a:uFillTx/>
                <a:latin typeface="+mn-lt"/>
                <a:ea typeface="+mn-ea"/>
                <a:cs typeface="+mn-cs"/>
              </a:rPr>
              <a:t>Fourth level</a:t>
            </a:r>
          </a:p>
          <a:p>
            <a:pPr marL="2057400" marR="0" lvl="4"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Fifth level</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Sixth level</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7"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388922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_Sub Heading -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3547C6F-F17F-38C0-065C-C2F206C85DD7}"/>
              </a:ext>
            </a:extLst>
          </p:cNvPr>
          <p:cNvSpPr/>
          <p:nvPr userDrawn="1"/>
        </p:nvSpPr>
        <p:spPr>
          <a:xfrm>
            <a:off x="1" y="0"/>
            <a:ext cx="6106050" cy="6134100"/>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8" name="Rectangle 7">
            <a:extLst>
              <a:ext uri="{FF2B5EF4-FFF2-40B4-BE49-F238E27FC236}">
                <a16:creationId xmlns:a16="http://schemas.microsoft.com/office/drawing/2014/main" id="{31E56959-727C-DA2B-0DF3-B80FFB0AA6D5}"/>
              </a:ext>
            </a:extLst>
          </p:cNvPr>
          <p:cNvSpPr/>
          <p:nvPr userDrawn="1"/>
        </p:nvSpPr>
        <p:spPr>
          <a:xfrm>
            <a:off x="6102876" y="-4088"/>
            <a:ext cx="6089123" cy="6134100"/>
          </a:xfrm>
          <a:prstGeom prst="rect">
            <a:avLst/>
          </a:prstGeom>
          <a:solidFill>
            <a:schemeClr val="accent2"/>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2" name="Title 1"/>
          <p:cNvSpPr>
            <a:spLocks noGrp="1"/>
          </p:cNvSpPr>
          <p:nvPr>
            <p:ph type="title"/>
          </p:nvPr>
        </p:nvSpPr>
        <p:spPr>
          <a:xfrm>
            <a:off x="452967" y="573762"/>
            <a:ext cx="5410505" cy="525402"/>
          </a:xfrm>
        </p:spPr>
        <p:txBody>
          <a:bodyPr/>
          <a:lstStyle>
            <a:lvl1pPr>
              <a:defRPr sz="3600" b="1">
                <a:solidFill>
                  <a:schemeClr val="bg1"/>
                </a:solidFill>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bg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323812"/>
            <a:ext cx="5410505" cy="430263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800" cap="all" baseline="0">
                <a:solidFill>
                  <a:schemeClr val="bg1"/>
                </a:solidFill>
              </a:defRPr>
            </a:lvl1pPr>
            <a:lvl2pPr marL="360000" marR="0" indent="-180000" algn="l" defTabSz="914400" rtl="0" eaLnBrk="1" fontAlgn="auto" latinLnBrk="0" hangingPunct="1">
              <a:lnSpc>
                <a:spcPct val="100000"/>
              </a:lnSpc>
              <a:spcBef>
                <a:spcPts val="500"/>
              </a:spcBef>
              <a:spcAft>
                <a:spcPts val="0"/>
              </a:spcAft>
              <a:buClr>
                <a:schemeClr val="bg1"/>
              </a:buClr>
              <a:buSzPct val="100000"/>
              <a:buFont typeface="Arial" panose="020B0604020202020204" pitchFamily="34" charset="0"/>
              <a:buChar char="•"/>
              <a:tabLst/>
              <a:defRPr sz="1800">
                <a:solidFill>
                  <a:schemeClr val="bg1"/>
                </a:solidFill>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sed.</a:t>
            </a:r>
          </a:p>
          <a:p>
            <a:pPr lvl="1"/>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lvl="1"/>
            <a:endParaRPr lang="en-GB"/>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5410505" cy="300037"/>
          </a:xfrm>
        </p:spPr>
        <p:txBody>
          <a:bodyPr anchor="b" anchorCtr="0"/>
          <a:lstStyle>
            <a:lvl1pPr>
              <a:lnSpc>
                <a:spcPts val="1000"/>
              </a:lnSpc>
              <a:spcBef>
                <a:spcPts val="0"/>
              </a:spcBef>
              <a:defRPr sz="800" spc="-30" baseline="0">
                <a:solidFill>
                  <a:schemeClr val="bg1"/>
                </a:solidFill>
              </a:defRPr>
            </a:lvl1pPr>
          </a:lstStyle>
          <a:p>
            <a:pPr lvl="0"/>
            <a:r>
              <a:rPr lang="en-US"/>
              <a:t>Click to edit Master text styles</a:t>
            </a:r>
          </a:p>
        </p:txBody>
      </p:sp>
      <p:pic>
        <p:nvPicPr>
          <p:cNvPr id="3" name="Graphique 11">
            <a:extLst>
              <a:ext uri="{FF2B5EF4-FFF2-40B4-BE49-F238E27FC236}">
                <a16:creationId xmlns:a16="http://schemas.microsoft.com/office/drawing/2014/main" id="{551F4DE1-D665-E966-A0B5-954D7BE8CBB5}"/>
              </a:ext>
            </a:extLst>
          </p:cNvPr>
          <p:cNvPicPr>
            <a:picLocks noChangeAspect="1"/>
          </p:cNvPicPr>
          <p:nvPr userDrawn="1"/>
        </p:nvPicPr>
        <p:blipFill>
          <a:blip r:embed="rId2">
            <a:extLst>
              <a:ext uri="{96DAC541-7B7A-43D3-8B79-37D633B846F1}">
                <asvg:svgBlip xmlns:asvg="http://schemas.microsoft.com/office/drawing/2016/SVG/main" r:embed="rId3"/>
              </a:ext>
            </a:extLst>
          </a:blip>
          <a:srcRect l="10641" t="6149" r="3393" b="4940"/>
          <a:stretch>
            <a:fillRect/>
          </a:stretch>
        </p:blipFill>
        <p:spPr>
          <a:xfrm>
            <a:off x="6085948" y="-8176"/>
            <a:ext cx="6106051" cy="6138000"/>
          </a:xfrm>
          <a:custGeom>
            <a:avLst/>
            <a:gdLst>
              <a:gd name="connsiteX0" fmla="*/ 0 w 6096000"/>
              <a:gd name="connsiteY0" fmla="*/ 0 h 6056313"/>
              <a:gd name="connsiteX1" fmla="*/ 6096000 w 6096000"/>
              <a:gd name="connsiteY1" fmla="*/ 0 h 6056313"/>
              <a:gd name="connsiteX2" fmla="*/ 6096000 w 6096000"/>
              <a:gd name="connsiteY2" fmla="*/ 6056313 h 6056313"/>
              <a:gd name="connsiteX3" fmla="*/ 0 w 6096000"/>
              <a:gd name="connsiteY3" fmla="*/ 6056313 h 6056313"/>
            </a:gdLst>
            <a:ahLst/>
            <a:cxnLst>
              <a:cxn ang="0">
                <a:pos x="connsiteX0" y="connsiteY0"/>
              </a:cxn>
              <a:cxn ang="0">
                <a:pos x="connsiteX1" y="connsiteY1"/>
              </a:cxn>
              <a:cxn ang="0">
                <a:pos x="connsiteX2" y="connsiteY2"/>
              </a:cxn>
              <a:cxn ang="0">
                <a:pos x="connsiteX3" y="connsiteY3"/>
              </a:cxn>
            </a:cxnLst>
            <a:rect l="l" t="t" r="r" b="b"/>
            <a:pathLst>
              <a:path w="6096000" h="6056313">
                <a:moveTo>
                  <a:pt x="0" y="0"/>
                </a:moveTo>
                <a:lnTo>
                  <a:pt x="6096000" y="0"/>
                </a:lnTo>
                <a:lnTo>
                  <a:pt x="6096000" y="6056313"/>
                </a:lnTo>
                <a:lnTo>
                  <a:pt x="0" y="6056313"/>
                </a:lnTo>
                <a:close/>
              </a:path>
            </a:pathLst>
          </a:custGeom>
        </p:spPr>
      </p:pic>
      <p:sp>
        <p:nvSpPr>
          <p:cNvPr id="7" name="Text Placeholder 4"/>
          <p:cNvSpPr>
            <a:spLocks noGrp="1"/>
          </p:cNvSpPr>
          <p:nvPr>
            <p:ph type="body" sz="quarter" idx="11"/>
          </p:nvPr>
        </p:nvSpPr>
        <p:spPr>
          <a:xfrm>
            <a:off x="8494390" y="158552"/>
            <a:ext cx="3230885" cy="190562"/>
          </a:xfrm>
        </p:spPr>
        <p:txBody>
          <a:bodyPr/>
          <a:lstStyle>
            <a:lvl1pPr algn="r">
              <a:defRPr sz="1000" b="1" cap="all" baseline="0">
                <a:solidFill>
                  <a:schemeClr val="bg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4290865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_Sub Heading - Text">
    <p:spTree>
      <p:nvGrpSpPr>
        <p:cNvPr id="1" name=""/>
        <p:cNvGrpSpPr/>
        <p:nvPr/>
      </p:nvGrpSpPr>
      <p:grpSpPr>
        <a:xfrm>
          <a:off x="0" y="0"/>
          <a:ext cx="0" cy="0"/>
          <a:chOff x="0" y="0"/>
          <a:chExt cx="0" cy="0"/>
        </a:xfrm>
      </p:grpSpPr>
      <p:pic>
        <p:nvPicPr>
          <p:cNvPr id="11" name="Image 1457">
            <a:extLst>
              <a:ext uri="{FF2B5EF4-FFF2-40B4-BE49-F238E27FC236}">
                <a16:creationId xmlns:a16="http://schemas.microsoft.com/office/drawing/2014/main" id="{18C0F950-738E-338D-6832-3EA505DBCC4C}"/>
              </a:ext>
            </a:extLst>
          </p:cNvPr>
          <p:cNvPicPr>
            <a:picLocks noChangeAspect="1"/>
          </p:cNvPicPr>
          <p:nvPr userDrawn="1"/>
        </p:nvPicPr>
        <p:blipFill>
          <a:blip r:embed="rId2">
            <a:duotone>
              <a:prstClr val="black"/>
              <a:schemeClr val="tx2">
                <a:tint val="45000"/>
                <a:satMod val="400000"/>
              </a:schemeClr>
            </a:duotone>
            <a:alphaModFix amt="50000"/>
          </a:blip>
          <a:srcRect l="57591" t="62128" r="17238" b="24400"/>
          <a:stretch>
            <a:fillRect/>
          </a:stretch>
        </p:blipFill>
        <p:spPr>
          <a:xfrm>
            <a:off x="0" y="0"/>
            <a:ext cx="12192000" cy="6139793"/>
          </a:xfrm>
          <a:custGeom>
            <a:avLst/>
            <a:gdLst>
              <a:gd name="connsiteX0" fmla="*/ 0 w 12192000"/>
              <a:gd name="connsiteY0" fmla="*/ 0 h 6139793"/>
              <a:gd name="connsiteX1" fmla="*/ 12192000 w 12192000"/>
              <a:gd name="connsiteY1" fmla="*/ 0 h 6139793"/>
              <a:gd name="connsiteX2" fmla="*/ 12192000 w 12192000"/>
              <a:gd name="connsiteY2" fmla="*/ 6139793 h 6139793"/>
              <a:gd name="connsiteX3" fmla="*/ 0 w 12192000"/>
              <a:gd name="connsiteY3" fmla="*/ 6139793 h 6139793"/>
            </a:gdLst>
            <a:ahLst/>
            <a:cxnLst>
              <a:cxn ang="0">
                <a:pos x="connsiteX0" y="connsiteY0"/>
              </a:cxn>
              <a:cxn ang="0">
                <a:pos x="connsiteX1" y="connsiteY1"/>
              </a:cxn>
              <a:cxn ang="0">
                <a:pos x="connsiteX2" y="connsiteY2"/>
              </a:cxn>
              <a:cxn ang="0">
                <a:pos x="connsiteX3" y="connsiteY3"/>
              </a:cxn>
            </a:cxnLst>
            <a:rect l="l" t="t" r="r" b="b"/>
            <a:pathLst>
              <a:path w="12192000" h="6139793">
                <a:moveTo>
                  <a:pt x="0" y="0"/>
                </a:moveTo>
                <a:lnTo>
                  <a:pt x="12192000" y="0"/>
                </a:lnTo>
                <a:lnTo>
                  <a:pt x="12192000" y="6139793"/>
                </a:lnTo>
                <a:lnTo>
                  <a:pt x="0" y="6139793"/>
                </a:lnTo>
                <a:close/>
              </a:path>
            </a:pathLst>
          </a:custGeom>
          <a:solidFill>
            <a:schemeClr val="bg1"/>
          </a:solidFill>
          <a:ln>
            <a:noFill/>
          </a:ln>
        </p:spPr>
      </p:pic>
      <p:sp>
        <p:nvSpPr>
          <p:cNvPr id="2" name="Title 1"/>
          <p:cNvSpPr>
            <a:spLocks noGrp="1"/>
          </p:cNvSpPr>
          <p:nvPr>
            <p:ph type="title"/>
          </p:nvPr>
        </p:nvSpPr>
        <p:spPr>
          <a:xfrm>
            <a:off x="452966" y="951552"/>
            <a:ext cx="7573433" cy="525402"/>
          </a:xfrm>
        </p:spPr>
        <p:txBody>
          <a:bodyPr/>
          <a:lstStyle>
            <a:lvl1pPr>
              <a:defRPr sz="4400" b="1">
                <a:solidFill>
                  <a:schemeClr val="tx1"/>
                </a:solidFill>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587500"/>
            <a:ext cx="7573433" cy="4038944"/>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800" cap="all" baseline="0">
                <a:solidFill>
                  <a:schemeClr val="tx1"/>
                </a:solidFill>
              </a:defRPr>
            </a:lvl1pPr>
            <a:lvl2pPr marL="360000" marR="0" indent="-180000" algn="l" defTabSz="914400" rtl="0" eaLnBrk="1" fontAlgn="auto" latinLnBrk="0" hangingPunct="1">
              <a:lnSpc>
                <a:spcPct val="100000"/>
              </a:lnSpc>
              <a:spcBef>
                <a:spcPts val="500"/>
              </a:spcBef>
              <a:spcAft>
                <a:spcPts val="0"/>
              </a:spcAft>
              <a:buClr>
                <a:schemeClr val="tx1"/>
              </a:buClr>
              <a:buSzPct val="100000"/>
              <a:buFont typeface="Arial" panose="020B0604020202020204" pitchFamily="34" charset="0"/>
              <a:buChar char="•"/>
              <a:tabLst/>
              <a:defRPr sz="1800">
                <a:solidFill>
                  <a:schemeClr val="tx1"/>
                </a:solidFill>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sed.</a:t>
            </a:r>
          </a:p>
          <a:p>
            <a:pPr lvl="1"/>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lvl="1"/>
            <a:endParaRPr lang="en-GB"/>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272308"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7" name="Text Placeholder 4"/>
          <p:cNvSpPr>
            <a:spLocks noGrp="1"/>
          </p:cNvSpPr>
          <p:nvPr>
            <p:ph type="body" sz="quarter" idx="11"/>
          </p:nvPr>
        </p:nvSpPr>
        <p:spPr>
          <a:xfrm>
            <a:off x="8494390" y="158552"/>
            <a:ext cx="3230885" cy="190562"/>
          </a:xfrm>
        </p:spPr>
        <p:txBody>
          <a:bodyPr/>
          <a:lstStyle>
            <a:lvl1pPr algn="r">
              <a:defRPr sz="1000" b="1" cap="all" baseline="0">
                <a:solidFill>
                  <a:schemeClr val="tx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400902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_Sub Heading -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C63CAE-6FA8-2094-CD5E-AFC1C8E143FA}"/>
              </a:ext>
            </a:extLst>
          </p:cNvPr>
          <p:cNvSpPr/>
          <p:nvPr userDrawn="1"/>
        </p:nvSpPr>
        <p:spPr>
          <a:xfrm>
            <a:off x="0" y="1791"/>
            <a:ext cx="12192000" cy="6137999"/>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r>
              <a:rPr lang="fr-FR" sz="800" b="1" dirty="0"/>
              <a:t>z</a:t>
            </a:r>
            <a:endParaRPr lang="en-150" sz="800" b="1"/>
          </a:p>
        </p:txBody>
      </p:sp>
      <p:pic>
        <p:nvPicPr>
          <p:cNvPr id="8" name="Graphique 25">
            <a:extLst>
              <a:ext uri="{FF2B5EF4-FFF2-40B4-BE49-F238E27FC236}">
                <a16:creationId xmlns:a16="http://schemas.microsoft.com/office/drawing/2014/main" id="{0F3E7286-FF38-94E2-DA09-D59E29C2928E}"/>
              </a:ext>
            </a:extLst>
          </p:cNvPr>
          <p:cNvPicPr>
            <a:picLocks noChangeAspect="1"/>
          </p:cNvPicPr>
          <p:nvPr userDrawn="1"/>
        </p:nvPicPr>
        <p:blipFill>
          <a:blip r:embed="rId2">
            <a:extLst>
              <a:ext uri="{96DAC541-7B7A-43D3-8B79-37D633B846F1}">
                <asvg:svgBlip xmlns:asvg="http://schemas.microsoft.com/office/drawing/2016/SVG/main" r:embed="rId3"/>
              </a:ext>
            </a:extLst>
          </a:blip>
          <a:srcRect t="13905" b="8229"/>
          <a:stretch>
            <a:fillRect/>
          </a:stretch>
        </p:blipFill>
        <p:spPr>
          <a:xfrm>
            <a:off x="1697251" y="-1"/>
            <a:ext cx="8208675" cy="6139791"/>
          </a:xfrm>
          <a:custGeom>
            <a:avLst/>
            <a:gdLst>
              <a:gd name="connsiteX0" fmla="*/ 0 w 8097676"/>
              <a:gd name="connsiteY0" fmla="*/ 0 h 6056768"/>
              <a:gd name="connsiteX1" fmla="*/ 8097676 w 8097676"/>
              <a:gd name="connsiteY1" fmla="*/ 0 h 6056768"/>
              <a:gd name="connsiteX2" fmla="*/ 8097676 w 8097676"/>
              <a:gd name="connsiteY2" fmla="*/ 6056768 h 6056768"/>
              <a:gd name="connsiteX3" fmla="*/ 0 w 8097676"/>
              <a:gd name="connsiteY3" fmla="*/ 6056768 h 6056768"/>
            </a:gdLst>
            <a:ahLst/>
            <a:cxnLst>
              <a:cxn ang="0">
                <a:pos x="connsiteX0" y="connsiteY0"/>
              </a:cxn>
              <a:cxn ang="0">
                <a:pos x="connsiteX1" y="connsiteY1"/>
              </a:cxn>
              <a:cxn ang="0">
                <a:pos x="connsiteX2" y="connsiteY2"/>
              </a:cxn>
              <a:cxn ang="0">
                <a:pos x="connsiteX3" y="connsiteY3"/>
              </a:cxn>
            </a:cxnLst>
            <a:rect l="l" t="t" r="r" b="b"/>
            <a:pathLst>
              <a:path w="8097676" h="6056768">
                <a:moveTo>
                  <a:pt x="0" y="0"/>
                </a:moveTo>
                <a:lnTo>
                  <a:pt x="8097676" y="0"/>
                </a:lnTo>
                <a:lnTo>
                  <a:pt x="8097676" y="6056768"/>
                </a:lnTo>
                <a:lnTo>
                  <a:pt x="0" y="6056768"/>
                </a:lnTo>
                <a:close/>
              </a:path>
            </a:pathLst>
          </a:custGeom>
        </p:spPr>
      </p:pic>
      <p:sp>
        <p:nvSpPr>
          <p:cNvPr id="2" name="Title 1"/>
          <p:cNvSpPr>
            <a:spLocks noGrp="1"/>
          </p:cNvSpPr>
          <p:nvPr>
            <p:ph type="title"/>
          </p:nvPr>
        </p:nvSpPr>
        <p:spPr>
          <a:xfrm>
            <a:off x="459846" y="671208"/>
            <a:ext cx="11272308" cy="756356"/>
          </a:xfrm>
        </p:spPr>
        <p:txBody>
          <a:bodyPr/>
          <a:lstStyle>
            <a:lvl1pPr algn="ctr">
              <a:defRPr sz="4400" b="1">
                <a:solidFill>
                  <a:schemeClr val="bg1"/>
                </a:solidFill>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bg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9846" y="1577583"/>
            <a:ext cx="11272308" cy="4302632"/>
          </a:xfrm>
        </p:spPr>
        <p:txBody>
          <a:bodyPr/>
          <a:lstStyle>
            <a:lvl1pPr marL="0" marR="0" indent="0" algn="ctr"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2800" cap="all" baseline="0">
                <a:solidFill>
                  <a:schemeClr val="bg1"/>
                </a:solidFill>
              </a:defRPr>
            </a:lvl1pPr>
            <a:lvl2pPr marL="180000" marR="0" indent="0" algn="ctr" defTabSz="914400" rtl="0" eaLnBrk="1" fontAlgn="auto" latinLnBrk="0" hangingPunct="1">
              <a:lnSpc>
                <a:spcPct val="100000"/>
              </a:lnSpc>
              <a:spcBef>
                <a:spcPts val="500"/>
              </a:spcBef>
              <a:spcAft>
                <a:spcPts val="0"/>
              </a:spcAft>
              <a:buClr>
                <a:schemeClr val="bg1"/>
              </a:buClr>
              <a:buSzPct val="100000"/>
              <a:buFont typeface="Arial" panose="020B0604020202020204" pitchFamily="34" charset="0"/>
              <a:buNone/>
              <a:tabLst/>
              <a:defRPr sz="2800">
                <a:solidFill>
                  <a:schemeClr val="bg1"/>
                </a:solidFill>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r>
              <a:rPr lang="en-GB"/>
              <a:t>Lorem ipsum </a:t>
            </a:r>
            <a:r>
              <a:rPr lang="en-GB" err="1"/>
              <a:t>dolor</a:t>
            </a:r>
            <a:r>
              <a:rPr lang="en-GB"/>
              <a:t> sit </a:t>
            </a:r>
            <a:r>
              <a:rPr lang="en-GB" err="1"/>
              <a:t>amet</a:t>
            </a:r>
            <a:r>
              <a:rPr lang="en-GB"/>
              <a:t>, </a:t>
            </a:r>
            <a:r>
              <a:rPr lang="en-GB" err="1"/>
              <a:t>consectetuer</a:t>
            </a:r>
            <a:r>
              <a:rPr lang="en-GB"/>
              <a:t> </a:t>
            </a:r>
            <a:br>
              <a:rPr lang="en-GB"/>
            </a:br>
            <a:r>
              <a:rPr lang="en-GB" err="1"/>
              <a:t>adipiscing</a:t>
            </a:r>
            <a:r>
              <a:rPr lang="en-GB"/>
              <a:t> </a:t>
            </a:r>
            <a:r>
              <a:rPr lang="en-GB" err="1"/>
              <a:t>elit</a:t>
            </a:r>
            <a:r>
              <a:rPr lang="en-GB"/>
              <a:t> sed.</a:t>
            </a:r>
          </a:p>
          <a:p>
            <a:pPr lvl="1"/>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lvl="1"/>
            <a:endParaRPr lang="en-GB"/>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272308" cy="300037"/>
          </a:xfrm>
        </p:spPr>
        <p:txBody>
          <a:bodyPr anchor="b" anchorCtr="0"/>
          <a:lstStyle>
            <a:lvl1pPr>
              <a:lnSpc>
                <a:spcPts val="1000"/>
              </a:lnSpc>
              <a:spcBef>
                <a:spcPts val="0"/>
              </a:spcBef>
              <a:defRPr sz="800" spc="-30" baseline="0">
                <a:solidFill>
                  <a:schemeClr val="bg1"/>
                </a:solidFill>
              </a:defRPr>
            </a:lvl1pPr>
          </a:lstStyle>
          <a:p>
            <a:pPr lvl="0"/>
            <a:r>
              <a:rPr lang="en-US"/>
              <a:t>Click to edit Master text styles</a:t>
            </a:r>
          </a:p>
        </p:txBody>
      </p:sp>
      <p:sp>
        <p:nvSpPr>
          <p:cNvPr id="7" name="Text Placeholder 4"/>
          <p:cNvSpPr>
            <a:spLocks noGrp="1"/>
          </p:cNvSpPr>
          <p:nvPr>
            <p:ph type="body" sz="quarter" idx="11"/>
          </p:nvPr>
        </p:nvSpPr>
        <p:spPr>
          <a:xfrm>
            <a:off x="8494390" y="158552"/>
            <a:ext cx="3230885" cy="190562"/>
          </a:xfrm>
        </p:spPr>
        <p:txBody>
          <a:bodyPr/>
          <a:lstStyle>
            <a:lvl1pPr algn="r">
              <a:defRPr sz="1000" b="1" cap="all" baseline="0">
                <a:solidFill>
                  <a:schemeClr val="bg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4586416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_Sub Heading -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C63CAE-6FA8-2094-CD5E-AFC1C8E143FA}"/>
              </a:ext>
            </a:extLst>
          </p:cNvPr>
          <p:cNvSpPr/>
          <p:nvPr userDrawn="1"/>
        </p:nvSpPr>
        <p:spPr>
          <a:xfrm>
            <a:off x="0" y="-2783"/>
            <a:ext cx="12192000" cy="6137999"/>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r>
              <a:rPr lang="fr-FR" sz="800" b="1" dirty="0"/>
              <a:t>z</a:t>
            </a:r>
            <a:endParaRPr lang="en-150" sz="800" b="1"/>
          </a:p>
        </p:txBody>
      </p:sp>
      <p:pic>
        <p:nvPicPr>
          <p:cNvPr id="10" name="Graphique 11">
            <a:extLst>
              <a:ext uri="{FF2B5EF4-FFF2-40B4-BE49-F238E27FC236}">
                <a16:creationId xmlns:a16="http://schemas.microsoft.com/office/drawing/2014/main" id="{C7EEBE64-0206-5CCC-0836-A440D9303513}"/>
              </a:ext>
            </a:extLst>
          </p:cNvPr>
          <p:cNvPicPr>
            <a:picLocks noChangeAspect="1"/>
          </p:cNvPicPr>
          <p:nvPr userDrawn="1"/>
        </p:nvPicPr>
        <p:blipFill>
          <a:blip r:embed="rId2">
            <a:extLst>
              <a:ext uri="{96DAC541-7B7A-43D3-8B79-37D633B846F1}">
                <asvg:svgBlip xmlns:asvg="http://schemas.microsoft.com/office/drawing/2016/SVG/main" r:embed="rId3"/>
              </a:ext>
            </a:extLst>
          </a:blip>
          <a:srcRect t="14286" b="7735"/>
          <a:stretch>
            <a:fillRect/>
          </a:stretch>
        </p:blipFill>
        <p:spPr>
          <a:xfrm>
            <a:off x="1677465" y="0"/>
            <a:ext cx="8196786" cy="6139795"/>
          </a:xfrm>
          <a:custGeom>
            <a:avLst/>
            <a:gdLst>
              <a:gd name="connsiteX0" fmla="*/ 0 w 8083458"/>
              <a:gd name="connsiteY0" fmla="*/ 0 h 6054907"/>
              <a:gd name="connsiteX1" fmla="*/ 8083458 w 8083458"/>
              <a:gd name="connsiteY1" fmla="*/ 0 h 6054907"/>
              <a:gd name="connsiteX2" fmla="*/ 8083458 w 8083458"/>
              <a:gd name="connsiteY2" fmla="*/ 6054907 h 6054907"/>
              <a:gd name="connsiteX3" fmla="*/ 0 w 8083458"/>
              <a:gd name="connsiteY3" fmla="*/ 6054907 h 6054907"/>
            </a:gdLst>
            <a:ahLst/>
            <a:cxnLst>
              <a:cxn ang="0">
                <a:pos x="connsiteX0" y="connsiteY0"/>
              </a:cxn>
              <a:cxn ang="0">
                <a:pos x="connsiteX1" y="connsiteY1"/>
              </a:cxn>
              <a:cxn ang="0">
                <a:pos x="connsiteX2" y="connsiteY2"/>
              </a:cxn>
              <a:cxn ang="0">
                <a:pos x="connsiteX3" y="connsiteY3"/>
              </a:cxn>
            </a:cxnLst>
            <a:rect l="l" t="t" r="r" b="b"/>
            <a:pathLst>
              <a:path w="8083458" h="6054907">
                <a:moveTo>
                  <a:pt x="0" y="0"/>
                </a:moveTo>
                <a:lnTo>
                  <a:pt x="8083458" y="0"/>
                </a:lnTo>
                <a:lnTo>
                  <a:pt x="8083458" y="6054907"/>
                </a:lnTo>
                <a:lnTo>
                  <a:pt x="0" y="6054907"/>
                </a:lnTo>
                <a:close/>
              </a:path>
            </a:pathLst>
          </a:custGeom>
        </p:spPr>
      </p:pic>
      <p:sp>
        <p:nvSpPr>
          <p:cNvPr id="2" name="Title 1"/>
          <p:cNvSpPr>
            <a:spLocks noGrp="1"/>
          </p:cNvSpPr>
          <p:nvPr>
            <p:ph type="title"/>
          </p:nvPr>
        </p:nvSpPr>
        <p:spPr>
          <a:xfrm>
            <a:off x="459846" y="671208"/>
            <a:ext cx="11272308" cy="756356"/>
          </a:xfrm>
        </p:spPr>
        <p:txBody>
          <a:bodyPr/>
          <a:lstStyle>
            <a:lvl1pPr algn="ctr">
              <a:defRPr sz="4400" b="1">
                <a:solidFill>
                  <a:schemeClr val="tx1"/>
                </a:solidFill>
                <a:latin typeface="Arial Narrow" panose="020B0606020202030204" pitchFamily="34" charset="0"/>
              </a:defRPr>
            </a:lvl1pPr>
          </a:lstStyle>
          <a:p>
            <a:r>
              <a:rPr lang="en-US"/>
              <a:t>Click to edit Master title style</a:t>
            </a:r>
            <a:endParaRPr lang="en-GB"/>
          </a:p>
        </p:txBody>
      </p:sp>
      <p:sp>
        <p:nvSpPr>
          <p:cNvPr id="6" name="Content Placeholder 5"/>
          <p:cNvSpPr>
            <a:spLocks noGrp="1"/>
          </p:cNvSpPr>
          <p:nvPr>
            <p:ph sz="quarter" idx="13" hasCustomPrompt="1"/>
          </p:nvPr>
        </p:nvSpPr>
        <p:spPr>
          <a:xfrm>
            <a:off x="459846" y="1577583"/>
            <a:ext cx="11272308" cy="3074164"/>
          </a:xfrm>
        </p:spPr>
        <p:txBody>
          <a:bodyPr/>
          <a:lstStyle>
            <a:lvl1pPr marL="0" marR="0" indent="0" algn="ctr"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2800" cap="all" baseline="0">
                <a:solidFill>
                  <a:schemeClr val="tx1"/>
                </a:solidFill>
              </a:defRPr>
            </a:lvl1pPr>
            <a:lvl2pPr marL="180000" marR="0" indent="0" algn="ctr" defTabSz="914400" rtl="0" eaLnBrk="1" fontAlgn="auto" latinLnBrk="0" hangingPunct="1">
              <a:lnSpc>
                <a:spcPct val="100000"/>
              </a:lnSpc>
              <a:spcBef>
                <a:spcPts val="500"/>
              </a:spcBef>
              <a:spcAft>
                <a:spcPts val="0"/>
              </a:spcAft>
              <a:buClr>
                <a:schemeClr val="bg1"/>
              </a:buClr>
              <a:buSzPct val="100000"/>
              <a:buFont typeface="Arial" panose="020B0604020202020204" pitchFamily="34" charset="0"/>
              <a:buNone/>
              <a:tabLst/>
              <a:defRPr sz="2800">
                <a:solidFill>
                  <a:schemeClr val="tx1"/>
                </a:solidFill>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r>
              <a:rPr lang="en-GB"/>
              <a:t>Lorem ipsum </a:t>
            </a:r>
            <a:r>
              <a:rPr lang="en-GB" err="1"/>
              <a:t>dolor</a:t>
            </a:r>
            <a:r>
              <a:rPr lang="en-GB"/>
              <a:t> sit </a:t>
            </a:r>
            <a:r>
              <a:rPr lang="en-GB" err="1"/>
              <a:t>amet</a:t>
            </a:r>
            <a:r>
              <a:rPr lang="en-GB"/>
              <a:t>, </a:t>
            </a:r>
            <a:r>
              <a:rPr lang="en-GB" err="1"/>
              <a:t>consectetuer</a:t>
            </a:r>
            <a:r>
              <a:rPr lang="en-GB"/>
              <a:t> </a:t>
            </a:r>
            <a:br>
              <a:rPr lang="en-GB"/>
            </a:br>
            <a:r>
              <a:rPr lang="en-GB" err="1"/>
              <a:t>adipiscing</a:t>
            </a:r>
            <a:r>
              <a:rPr lang="en-GB"/>
              <a:t> </a:t>
            </a:r>
            <a:r>
              <a:rPr lang="en-GB" err="1"/>
              <a:t>elit</a:t>
            </a:r>
            <a:r>
              <a:rPr lang="en-GB"/>
              <a:t> sed.</a:t>
            </a:r>
          </a:p>
          <a:p>
            <a:pPr lvl="1"/>
            <a:r>
              <a:rPr lang="en-GB"/>
              <a:t>Lorem ipsum </a:t>
            </a:r>
            <a:r>
              <a:rPr lang="en-GB" err="1"/>
              <a:t>dolor</a:t>
            </a:r>
            <a:r>
              <a:rPr lang="en-GB"/>
              <a:t> sit </a:t>
            </a:r>
            <a:r>
              <a:rPr lang="en-GB" err="1"/>
              <a:t>amet</a:t>
            </a:r>
            <a:r>
              <a:rPr lang="en-GB"/>
              <a:t>, </a:t>
            </a:r>
            <a:r>
              <a:rPr lang="en-GB" err="1"/>
              <a:t>consectetuer</a:t>
            </a:r>
            <a:r>
              <a:rPr lang="en-GB"/>
              <a:t> </a:t>
            </a:r>
            <a:r>
              <a:rPr lang="en-GB" err="1"/>
              <a:t>adipiscing</a:t>
            </a:r>
            <a:r>
              <a:rPr lang="en-GB"/>
              <a:t> </a:t>
            </a:r>
            <a:r>
              <a:rPr lang="en-GB" err="1"/>
              <a:t>elit</a:t>
            </a:r>
            <a:r>
              <a:rPr lang="en-GB"/>
              <a:t>, </a:t>
            </a:r>
            <a:r>
              <a:rPr lang="en-GB" err="1"/>
              <a:t>sed</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 </a:t>
            </a:r>
            <a:r>
              <a:rPr lang="en-GB" err="1"/>
              <a:t>Diam</a:t>
            </a:r>
            <a:r>
              <a:rPr lang="en-GB"/>
              <a:t> </a:t>
            </a:r>
            <a:r>
              <a:rPr lang="en-GB" err="1"/>
              <a:t>nonummy</a:t>
            </a:r>
            <a:r>
              <a:rPr lang="en-GB"/>
              <a:t> </a:t>
            </a:r>
            <a:r>
              <a:rPr lang="en-GB" err="1"/>
              <a:t>nibh</a:t>
            </a:r>
            <a:r>
              <a:rPr lang="en-GB"/>
              <a:t> </a:t>
            </a:r>
            <a:r>
              <a:rPr lang="en-GB" err="1"/>
              <a:t>euismod</a:t>
            </a:r>
            <a:r>
              <a:rPr lang="en-GB"/>
              <a:t> </a:t>
            </a:r>
            <a:r>
              <a:rPr lang="en-GB" err="1"/>
              <a:t>tincidunt</a:t>
            </a:r>
            <a:r>
              <a:rPr lang="en-GB"/>
              <a:t> </a:t>
            </a:r>
            <a:r>
              <a:rPr lang="en-GB" err="1"/>
              <a:t>ut</a:t>
            </a:r>
            <a:r>
              <a:rPr lang="en-GB"/>
              <a:t> </a:t>
            </a:r>
            <a:r>
              <a:rPr lang="en-GB" err="1"/>
              <a:t>laoreet</a:t>
            </a:r>
            <a:r>
              <a:rPr lang="en-GB"/>
              <a:t> dolore magna </a:t>
            </a:r>
            <a:r>
              <a:rPr lang="en-GB" err="1"/>
              <a:t>aliquam</a:t>
            </a:r>
            <a:r>
              <a:rPr lang="en-GB"/>
              <a:t> </a:t>
            </a:r>
            <a:r>
              <a:rPr lang="en-GB" err="1"/>
              <a:t>erat</a:t>
            </a:r>
            <a:r>
              <a:rPr lang="en-GB"/>
              <a:t> </a:t>
            </a:r>
            <a:r>
              <a:rPr lang="en-GB" err="1"/>
              <a:t>volutpat</a:t>
            </a:r>
            <a:r>
              <a:rPr lang="en-GB"/>
              <a:t>.</a:t>
            </a:r>
          </a:p>
          <a:p>
            <a:pPr lvl="1"/>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7" name="Text Placeholder 4"/>
          <p:cNvSpPr>
            <a:spLocks noGrp="1"/>
          </p:cNvSpPr>
          <p:nvPr>
            <p:ph type="body" sz="quarter" idx="11"/>
          </p:nvPr>
        </p:nvSpPr>
        <p:spPr>
          <a:xfrm>
            <a:off x="8494390" y="158552"/>
            <a:ext cx="3230885" cy="190562"/>
          </a:xfrm>
        </p:spPr>
        <p:txBody>
          <a:bodyPr/>
          <a:lstStyle>
            <a:lvl1pPr algn="r">
              <a:defRPr sz="1000" b="1" cap="all" baseline="0">
                <a:solidFill>
                  <a:schemeClr val="tx1"/>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272308"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311256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Sub Heading + Elemen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895703"/>
            <a:ext cx="11322344" cy="134531"/>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4" name="Espace réservé du contenu 3"/>
          <p:cNvSpPr>
            <a:spLocks noGrp="1"/>
          </p:cNvSpPr>
          <p:nvPr>
            <p:ph sz="quarter" idx="14" hasCustomPrompt="1"/>
          </p:nvPr>
        </p:nvSpPr>
        <p:spPr>
          <a:xfrm>
            <a:off x="442914" y="1665848"/>
            <a:ext cx="11282362" cy="4160186"/>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p>
          <a:p>
            <a:pPr marL="720000" marR="0" lvl="3"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pPr>
            <a:r>
              <a:rPr kumimoji="0" lang="en-GB" sz="1400" b="0" i="0" u="none" strike="noStrike" kern="1200" cap="none" spc="0" normalizeH="0" baseline="0" noProof="0">
                <a:ln>
                  <a:noFill/>
                </a:ln>
                <a:solidFill>
                  <a:prstClr val="white">
                    <a:lumMod val="65000"/>
                  </a:prstClr>
                </a:solidFill>
                <a:effectLst/>
                <a:uLnTx/>
                <a:uFillTx/>
                <a:latin typeface="+mn-lt"/>
                <a:ea typeface="+mn-ea"/>
                <a:cs typeface="+mn-cs"/>
              </a:rPr>
              <a:t>Fourth level</a:t>
            </a:r>
          </a:p>
          <a:p>
            <a:pPr marL="2057400" marR="0" lvl="4"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Fifth level</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Sixth level</a:t>
            </a:r>
          </a:p>
        </p:txBody>
      </p:sp>
      <p:sp>
        <p:nvSpPr>
          <p:cNvPr id="10" name="Espace réservé du texte 9"/>
          <p:cNvSpPr>
            <a:spLocks noGrp="1"/>
          </p:cNvSpPr>
          <p:nvPr>
            <p:ph type="body" sz="quarter" idx="15" hasCustomPrompt="1"/>
          </p:nvPr>
        </p:nvSpPr>
        <p:spPr>
          <a:xfrm>
            <a:off x="452966" y="1334674"/>
            <a:ext cx="11272309" cy="16075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5293772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Sub_Heading_Text+Horiz_Elemen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332866"/>
            <a:ext cx="11272308" cy="1727206"/>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p>
          <a:p>
            <a:pPr marL="720000" marR="0" lvl="3"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pPr>
            <a:r>
              <a:rPr kumimoji="0" lang="en-GB" sz="1400" b="0" i="0" u="none" strike="noStrike" kern="1200" cap="none" spc="0" normalizeH="0" baseline="0" noProof="0">
                <a:ln>
                  <a:noFill/>
                </a:ln>
                <a:solidFill>
                  <a:prstClr val="white">
                    <a:lumMod val="65000"/>
                  </a:prstClr>
                </a:solidFill>
                <a:effectLst/>
                <a:uLnTx/>
                <a:uFillTx/>
                <a:latin typeface="+mn-lt"/>
                <a:ea typeface="+mn-ea"/>
                <a:cs typeface="+mn-cs"/>
              </a:rPr>
              <a:t>Fourth level</a:t>
            </a:r>
          </a:p>
          <a:p>
            <a:pPr marL="2057400" marR="0" lvl="4"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Fifth level</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Sixth level</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4" name="Espace réservé du contenu 3"/>
          <p:cNvSpPr>
            <a:spLocks noGrp="1"/>
          </p:cNvSpPr>
          <p:nvPr>
            <p:ph sz="quarter" idx="14" hasCustomPrompt="1"/>
          </p:nvPr>
        </p:nvSpPr>
        <p:spPr>
          <a:xfrm>
            <a:off x="452968" y="3232384"/>
            <a:ext cx="11272308" cy="2398871"/>
          </a:xfrm>
        </p:spPr>
        <p:txBody>
          <a:bodyPr/>
          <a:lstStyle>
            <a:lvl1pPr>
              <a:defRPr sz="1400"/>
            </a:lvl1pPr>
          </a:lstStyle>
          <a:p>
            <a:pPr lvl="0"/>
            <a:r>
              <a:rPr lang="fr-FR"/>
              <a:t>INSERT AN ELEMENT</a:t>
            </a:r>
            <a:endParaRPr lang="en-GB"/>
          </a:p>
        </p:txBody>
      </p:sp>
      <p:sp>
        <p:nvSpPr>
          <p:cNvPr id="10"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1473702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_Sub Heading+Text+Vertical_Elemen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864872"/>
            <a:ext cx="5472000" cy="3685028"/>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4" name="Espace réservé du contenu 3"/>
          <p:cNvSpPr>
            <a:spLocks noGrp="1"/>
          </p:cNvSpPr>
          <p:nvPr>
            <p:ph sz="quarter" idx="14" hasCustomPrompt="1"/>
          </p:nvPr>
        </p:nvSpPr>
        <p:spPr>
          <a:xfrm>
            <a:off x="6253275" y="1862079"/>
            <a:ext cx="5472000" cy="3684886"/>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227427"/>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864419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raph">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1774826" y="1864107"/>
            <a:ext cx="8642350" cy="3684886"/>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215298"/>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6" name="Espace réservé du texte 5"/>
          <p:cNvSpPr>
            <a:spLocks noGrp="1"/>
          </p:cNvSpPr>
          <p:nvPr>
            <p:ph type="body" sz="quarter" idx="16" hasCustomPrompt="1"/>
          </p:nvPr>
        </p:nvSpPr>
        <p:spPr>
          <a:xfrm>
            <a:off x="452438" y="1608138"/>
            <a:ext cx="5079682" cy="197802"/>
          </a:xfrm>
        </p:spPr>
        <p:txBody>
          <a:bodyPr/>
          <a:lstStyle>
            <a:lvl1pPr>
              <a:defRPr sz="1200" b="1">
                <a:solidFill>
                  <a:schemeClr val="tx2"/>
                </a:solidFill>
              </a:defRPr>
            </a:lvl1pPr>
          </a:lstStyle>
          <a:p>
            <a:pPr lvl="0"/>
            <a:r>
              <a:rPr lang="fr-FR" err="1"/>
              <a:t>Title</a:t>
            </a:r>
            <a:r>
              <a:rPr lang="fr-FR"/>
              <a:t> of the graph</a:t>
            </a:r>
          </a:p>
        </p:txBody>
      </p:sp>
      <p:sp>
        <p:nvSpPr>
          <p:cNvPr id="11"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11571689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raph &amp; Tex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864872"/>
            <a:ext cx="5472000" cy="3685028"/>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p>
          <a:p>
            <a:pPr marL="720000" marR="0" lvl="3"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pPr>
            <a:r>
              <a:rPr kumimoji="0" lang="en-GB" sz="1400" b="0" i="0" u="none" strike="noStrike" kern="1200" cap="none" spc="0" normalizeH="0" baseline="0" noProof="0">
                <a:ln>
                  <a:noFill/>
                </a:ln>
                <a:solidFill>
                  <a:prstClr val="white">
                    <a:lumMod val="65000"/>
                  </a:prstClr>
                </a:solidFill>
                <a:effectLst/>
                <a:uLnTx/>
                <a:uFillTx/>
                <a:latin typeface="+mn-lt"/>
                <a:ea typeface="+mn-ea"/>
                <a:cs typeface="+mn-cs"/>
              </a:rPr>
              <a:t>Fourth level</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6114137" y="5730197"/>
            <a:ext cx="5661173"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6253275" y="1865014"/>
            <a:ext cx="5472000" cy="3684886"/>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19885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68425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5_Title Slide">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204000" cy="5061089"/>
          </a:xfrm>
          <a:prstGeom prst="rect">
            <a:avLst/>
          </a:prstGeom>
        </p:spPr>
      </p:pic>
      <p:pic>
        <p:nvPicPr>
          <p:cNvPr id="2" name="Imag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
        <p:nvSpPr>
          <p:cNvPr id="15" name="Content Placeholder 14"/>
          <p:cNvSpPr>
            <a:spLocks noGrp="1"/>
          </p:cNvSpPr>
          <p:nvPr>
            <p:ph sz="quarter" idx="10" hasCustomPrompt="1"/>
          </p:nvPr>
        </p:nvSpPr>
        <p:spPr>
          <a:xfrm>
            <a:off x="452967" y="558985"/>
            <a:ext cx="11272308" cy="436611"/>
          </a:xfrm>
        </p:spPr>
        <p:txBody>
          <a:bodyPr/>
          <a:lstStyle>
            <a:lvl1pPr>
              <a:lnSpc>
                <a:spcPct val="85000"/>
              </a:lnSpc>
              <a:defRPr sz="3900" b="1" cap="all" spc="-50" baseline="0">
                <a:solidFill>
                  <a:srgbClr val="000000"/>
                </a:solidFill>
                <a:latin typeface="+mj-lt"/>
              </a:defRPr>
            </a:lvl1pPr>
          </a:lstStyle>
          <a:p>
            <a:pPr lvl="0"/>
            <a:r>
              <a:rPr lang="en-US"/>
              <a:t>Click to Master text styles</a:t>
            </a:r>
          </a:p>
        </p:txBody>
      </p:sp>
      <p:sp>
        <p:nvSpPr>
          <p:cNvPr id="3" name="TextBox 2"/>
          <p:cNvSpPr txBox="1"/>
          <p:nvPr userDrawn="1"/>
        </p:nvSpPr>
        <p:spPr>
          <a:xfrm>
            <a:off x="472733" y="178128"/>
            <a:ext cx="3366306" cy="184666"/>
          </a:xfrm>
          <a:prstGeom prst="rect">
            <a:avLst/>
          </a:prstGeom>
          <a:noFill/>
        </p:spPr>
        <p:txBody>
          <a:bodyPr wrap="none" lIns="0" tIns="0" rIns="0" bIns="0" rtlCol="0">
            <a:spAutoFit/>
          </a:bodyPr>
          <a:lstStyle/>
          <a:p>
            <a:pPr algn="l"/>
            <a:r>
              <a:rPr lang="en-US" sz="1200" b="1" dirty="0">
                <a:latin typeface="+mj-lt"/>
              </a:rPr>
              <a:t>Marketing Communications – For Professional Investors</a:t>
            </a:r>
          </a:p>
        </p:txBody>
      </p:sp>
      <p:sp>
        <p:nvSpPr>
          <p:cNvPr id="9" name="Content Placeholder 5"/>
          <p:cNvSpPr>
            <a:spLocks noGrp="1"/>
          </p:cNvSpPr>
          <p:nvPr>
            <p:ph sz="quarter" idx="13" hasCustomPrompt="1"/>
          </p:nvPr>
        </p:nvSpPr>
        <p:spPr>
          <a:xfrm>
            <a:off x="452967" y="1152365"/>
            <a:ext cx="11272308" cy="347983"/>
          </a:xfrm>
        </p:spPr>
        <p:txBody>
          <a:bodyPr/>
          <a:lstStyle>
            <a:lvl1pPr>
              <a:spcBef>
                <a:spcPts val="0"/>
              </a:spcBef>
              <a:spcAft>
                <a:spcPts val="400"/>
              </a:spcAft>
              <a:defRPr sz="1400" cap="all" baseline="0"/>
            </a:lvl1pPr>
            <a:lvl2pPr marL="171450" indent="-171450">
              <a:spcBef>
                <a:spcPts val="0"/>
              </a:spcBef>
              <a:buFont typeface="Wingdings" panose="05000000000000000000" pitchFamily="2" charset="2"/>
              <a:buChar char="§"/>
              <a:defRPr sz="1600"/>
            </a:lvl2pPr>
            <a:lvl3pPr marL="540000" indent="-342900">
              <a:buFont typeface="Wingdings" panose="05000000000000000000" pitchFamily="2" charset="2"/>
              <a:buChar char="§"/>
              <a:defRPr/>
            </a:lvl3pPr>
            <a:lvl4pPr marL="718650" indent="-171450">
              <a:buClr>
                <a:schemeClr val="bg1">
                  <a:lumMod val="75000"/>
                </a:schemeClr>
              </a:buClr>
              <a:buFont typeface="Wingdings" panose="05000000000000000000" pitchFamily="2" charset="2"/>
              <a:buChar char="§"/>
              <a:defRPr baseline="0"/>
            </a:lvl4pPr>
          </a:lstStyle>
          <a:p>
            <a:pPr lvl="0"/>
            <a:r>
              <a:rPr lang="en-US"/>
              <a:t>Click to edit Master text styles</a:t>
            </a:r>
          </a:p>
        </p:txBody>
      </p:sp>
      <p:sp>
        <p:nvSpPr>
          <p:cNvPr id="22" name="Rectangle 21"/>
          <p:cNvSpPr/>
          <p:nvPr userDrawn="1"/>
        </p:nvSpPr>
        <p:spPr>
          <a:xfrm>
            <a:off x="1455534" y="4539842"/>
            <a:ext cx="4629325" cy="847027"/>
          </a:xfrm>
          <a:prstGeom prst="rect">
            <a:avLst/>
          </a:prstGeom>
          <a:solidFill>
            <a:srgbClr val="00A76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478" tIns="119565" rIns="121478" bIns="119565" numCol="1" spcCol="0" rtlCol="0" fromWordArt="0" anchor="ctr" anchorCtr="0" forceAA="0" compatLnSpc="1">
            <a:prstTxWarp prst="textNoShape">
              <a:avLst/>
            </a:prstTxWarp>
            <a:noAutofit/>
          </a:bodyPr>
          <a:lstStyle/>
          <a:p>
            <a:pPr algn="ctr" defTabSz="1214780"/>
            <a:endParaRPr lang="fr-FR" sz="1300" dirty="0">
              <a:solidFill>
                <a:srgbClr val="43B02A"/>
              </a:solidFill>
            </a:endParaRPr>
          </a:p>
        </p:txBody>
      </p:sp>
      <p:sp>
        <p:nvSpPr>
          <p:cNvPr id="17" name="Text Placeholder 16"/>
          <p:cNvSpPr>
            <a:spLocks noGrp="1"/>
          </p:cNvSpPr>
          <p:nvPr>
            <p:ph type="body" sz="quarter" idx="11"/>
          </p:nvPr>
        </p:nvSpPr>
        <p:spPr>
          <a:xfrm>
            <a:off x="1627720" y="4715661"/>
            <a:ext cx="3667193" cy="513679"/>
          </a:xfrm>
        </p:spPr>
        <p:txBody>
          <a:bodyPr/>
          <a:lstStyle>
            <a:lvl1pPr>
              <a:defRPr sz="1400" b="0" cap="all" baseline="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99604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Graph+Elemen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6255944" y="5730197"/>
            <a:ext cx="5469331"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6255943" y="1865014"/>
            <a:ext cx="5469332" cy="3684886"/>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170277"/>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Espace réservé du contenu 3"/>
          <p:cNvSpPr>
            <a:spLocks noGrp="1"/>
          </p:cNvSpPr>
          <p:nvPr>
            <p:ph sz="quarter" idx="16" hasCustomPrompt="1"/>
          </p:nvPr>
        </p:nvSpPr>
        <p:spPr>
          <a:xfrm>
            <a:off x="434859" y="1881853"/>
            <a:ext cx="5472000" cy="3684886"/>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3" name="Text Placeholder 12">
            <a:extLst>
              <a:ext uri="{FF2B5EF4-FFF2-40B4-BE49-F238E27FC236}">
                <a16:creationId xmlns:a16="http://schemas.microsoft.com/office/drawing/2014/main" id="{5A991CDA-6939-4D96-9F88-EA199F3ED185}"/>
              </a:ext>
            </a:extLst>
          </p:cNvPr>
          <p:cNvSpPr>
            <a:spLocks noGrp="1"/>
          </p:cNvSpPr>
          <p:nvPr>
            <p:ph type="body" sz="quarter" idx="17" hasCustomPrompt="1"/>
          </p:nvPr>
        </p:nvSpPr>
        <p:spPr>
          <a:xfrm>
            <a:off x="452965" y="5730196"/>
            <a:ext cx="5435221"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12"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6380416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raphs(3)+tex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322344"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6255944" y="3784349"/>
            <a:ext cx="5694756" cy="107994"/>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6255943" y="1865014"/>
            <a:ext cx="5469332" cy="1866864"/>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195363"/>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9" name="Espace réservé du texte 18"/>
          <p:cNvSpPr>
            <a:spLocks noGrp="1"/>
          </p:cNvSpPr>
          <p:nvPr>
            <p:ph type="body" sz="quarter" idx="22" hasCustomPrompt="1"/>
          </p:nvPr>
        </p:nvSpPr>
        <p:spPr>
          <a:xfrm>
            <a:off x="434975" y="1865313"/>
            <a:ext cx="5472000" cy="2027237"/>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20" name="Text Placeholder 12">
            <a:extLst>
              <a:ext uri="{FF2B5EF4-FFF2-40B4-BE49-F238E27FC236}">
                <a16:creationId xmlns:a16="http://schemas.microsoft.com/office/drawing/2014/main" id="{5A991CDA-6939-4D96-9F88-EA199F3ED185}"/>
              </a:ext>
            </a:extLst>
          </p:cNvPr>
          <p:cNvSpPr>
            <a:spLocks noGrp="1"/>
          </p:cNvSpPr>
          <p:nvPr>
            <p:ph type="body" sz="quarter" idx="23" hasCustomPrompt="1"/>
          </p:nvPr>
        </p:nvSpPr>
        <p:spPr>
          <a:xfrm>
            <a:off x="6255944" y="5986191"/>
            <a:ext cx="5694756" cy="107994"/>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21" name="Espace réservé du contenu 3"/>
          <p:cNvSpPr>
            <a:spLocks noGrp="1"/>
          </p:cNvSpPr>
          <p:nvPr>
            <p:ph sz="quarter" idx="24" hasCustomPrompt="1"/>
          </p:nvPr>
        </p:nvSpPr>
        <p:spPr>
          <a:xfrm>
            <a:off x="6255943" y="4066856"/>
            <a:ext cx="5469332" cy="1866864"/>
          </a:xfrm>
        </p:spPr>
        <p:txBody>
          <a:bodyPr/>
          <a:lstStyle>
            <a:lvl1pPr>
              <a:defRPr sz="1400" cap="all" baseline="0"/>
            </a:lvl1pPr>
          </a:lstStyle>
          <a:p>
            <a:pPr lvl="0"/>
            <a:r>
              <a:rPr lang="en-US"/>
              <a:t>Click To include an element</a:t>
            </a:r>
          </a:p>
        </p:txBody>
      </p:sp>
      <p:sp>
        <p:nvSpPr>
          <p:cNvPr id="22" name="Text Placeholder 12">
            <a:extLst>
              <a:ext uri="{FF2B5EF4-FFF2-40B4-BE49-F238E27FC236}">
                <a16:creationId xmlns:a16="http://schemas.microsoft.com/office/drawing/2014/main" id="{5A991CDA-6939-4D96-9F88-EA199F3ED185}"/>
              </a:ext>
            </a:extLst>
          </p:cNvPr>
          <p:cNvSpPr>
            <a:spLocks noGrp="1"/>
          </p:cNvSpPr>
          <p:nvPr>
            <p:ph type="body" sz="quarter" idx="25" hasCustomPrompt="1"/>
          </p:nvPr>
        </p:nvSpPr>
        <p:spPr>
          <a:xfrm>
            <a:off x="443913" y="5985543"/>
            <a:ext cx="5648912" cy="108641"/>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23" name="Espace réservé du contenu 3"/>
          <p:cNvSpPr>
            <a:spLocks noGrp="1"/>
          </p:cNvSpPr>
          <p:nvPr>
            <p:ph sz="quarter" idx="26" hasCustomPrompt="1"/>
          </p:nvPr>
        </p:nvSpPr>
        <p:spPr>
          <a:xfrm>
            <a:off x="443914" y="4066209"/>
            <a:ext cx="5472000" cy="1866864"/>
          </a:xfrm>
        </p:spPr>
        <p:txBody>
          <a:bodyPr/>
          <a:lstStyle>
            <a:lvl1pPr>
              <a:defRPr sz="1400" cap="all" baseline="0"/>
            </a:lvl1pPr>
          </a:lstStyle>
          <a:p>
            <a:pPr lvl="0"/>
            <a:r>
              <a:rPr lang="en-US"/>
              <a:t>Click To include an element</a:t>
            </a:r>
          </a:p>
        </p:txBody>
      </p:sp>
      <p:sp>
        <p:nvSpPr>
          <p:cNvPr id="13"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17791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Graphs(3)+Items(3)">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4" name="Espace réservé du contenu 3"/>
          <p:cNvSpPr>
            <a:spLocks noGrp="1"/>
          </p:cNvSpPr>
          <p:nvPr>
            <p:ph sz="quarter" idx="14" hasCustomPrompt="1"/>
          </p:nvPr>
        </p:nvSpPr>
        <p:spPr>
          <a:xfrm>
            <a:off x="8049073" y="1656000"/>
            <a:ext cx="3672000" cy="2236343"/>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7" y="1334673"/>
            <a:ext cx="11224684" cy="21790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22" name="Text Placeholder 12">
            <a:extLst>
              <a:ext uri="{FF2B5EF4-FFF2-40B4-BE49-F238E27FC236}">
                <a16:creationId xmlns:a16="http://schemas.microsoft.com/office/drawing/2014/main" id="{5A991CDA-6939-4D96-9F88-EA199F3ED185}"/>
              </a:ext>
            </a:extLst>
          </p:cNvPr>
          <p:cNvSpPr>
            <a:spLocks noGrp="1"/>
          </p:cNvSpPr>
          <p:nvPr>
            <p:ph type="body" sz="quarter" idx="25" hasCustomPrompt="1"/>
          </p:nvPr>
        </p:nvSpPr>
        <p:spPr>
          <a:xfrm>
            <a:off x="453879" y="5985543"/>
            <a:ext cx="3672000" cy="108641"/>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23" name="Espace réservé du contenu 3"/>
          <p:cNvSpPr>
            <a:spLocks noGrp="1"/>
          </p:cNvSpPr>
          <p:nvPr>
            <p:ph sz="quarter" idx="26" hasCustomPrompt="1"/>
          </p:nvPr>
        </p:nvSpPr>
        <p:spPr>
          <a:xfrm>
            <a:off x="442913" y="4066209"/>
            <a:ext cx="3672000" cy="1866864"/>
          </a:xfrm>
        </p:spPr>
        <p:txBody>
          <a:bodyPr/>
          <a:lstStyle>
            <a:lvl1pPr>
              <a:defRPr sz="1400" cap="all" baseline="0"/>
            </a:lvl1pPr>
          </a:lstStyle>
          <a:p>
            <a:pPr lvl="0"/>
            <a:r>
              <a:rPr lang="en-US"/>
              <a:t>Click To include an element</a:t>
            </a:r>
          </a:p>
        </p:txBody>
      </p:sp>
      <p:sp>
        <p:nvSpPr>
          <p:cNvPr id="15" name="Text Placeholder 12">
            <a:extLst>
              <a:ext uri="{FF2B5EF4-FFF2-40B4-BE49-F238E27FC236}">
                <a16:creationId xmlns:a16="http://schemas.microsoft.com/office/drawing/2014/main" id="{5A991CDA-6939-4D96-9F88-EA199F3ED185}"/>
              </a:ext>
            </a:extLst>
          </p:cNvPr>
          <p:cNvSpPr>
            <a:spLocks noGrp="1"/>
          </p:cNvSpPr>
          <p:nvPr>
            <p:ph type="body" sz="quarter" idx="27" hasCustomPrompt="1"/>
          </p:nvPr>
        </p:nvSpPr>
        <p:spPr>
          <a:xfrm>
            <a:off x="4250928" y="5985543"/>
            <a:ext cx="3672000" cy="108641"/>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16" name="Espace réservé du contenu 3"/>
          <p:cNvSpPr>
            <a:spLocks noGrp="1"/>
          </p:cNvSpPr>
          <p:nvPr>
            <p:ph sz="quarter" idx="28" hasCustomPrompt="1"/>
          </p:nvPr>
        </p:nvSpPr>
        <p:spPr>
          <a:xfrm>
            <a:off x="4250929" y="4066209"/>
            <a:ext cx="3672000" cy="1866864"/>
          </a:xfrm>
        </p:spPr>
        <p:txBody>
          <a:bodyPr/>
          <a:lstStyle>
            <a:lvl1pPr>
              <a:defRPr sz="1400" cap="all" baseline="0"/>
            </a:lvl1pPr>
          </a:lstStyle>
          <a:p>
            <a:pPr lvl="0"/>
            <a:r>
              <a:rPr lang="en-US"/>
              <a:t>Click To include an element</a:t>
            </a:r>
          </a:p>
        </p:txBody>
      </p:sp>
      <p:sp>
        <p:nvSpPr>
          <p:cNvPr id="17" name="Text Placeholder 12">
            <a:extLst>
              <a:ext uri="{FF2B5EF4-FFF2-40B4-BE49-F238E27FC236}">
                <a16:creationId xmlns:a16="http://schemas.microsoft.com/office/drawing/2014/main" id="{5A991CDA-6939-4D96-9F88-EA199F3ED185}"/>
              </a:ext>
            </a:extLst>
          </p:cNvPr>
          <p:cNvSpPr>
            <a:spLocks noGrp="1"/>
          </p:cNvSpPr>
          <p:nvPr>
            <p:ph type="body" sz="quarter" idx="29" hasCustomPrompt="1"/>
          </p:nvPr>
        </p:nvSpPr>
        <p:spPr>
          <a:xfrm>
            <a:off x="8057020" y="5985543"/>
            <a:ext cx="3672000" cy="108641"/>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18" name="Espace réservé du contenu 3"/>
          <p:cNvSpPr>
            <a:spLocks noGrp="1"/>
          </p:cNvSpPr>
          <p:nvPr>
            <p:ph sz="quarter" idx="30" hasCustomPrompt="1"/>
          </p:nvPr>
        </p:nvSpPr>
        <p:spPr>
          <a:xfrm>
            <a:off x="8050671" y="4066209"/>
            <a:ext cx="3672000" cy="1866864"/>
          </a:xfrm>
        </p:spPr>
        <p:txBody>
          <a:bodyPr/>
          <a:lstStyle>
            <a:lvl1pPr>
              <a:defRPr sz="1400" cap="all" baseline="0"/>
            </a:lvl1pPr>
          </a:lstStyle>
          <a:p>
            <a:pPr lvl="0"/>
            <a:r>
              <a:rPr lang="en-US"/>
              <a:t>Click To include an element</a:t>
            </a:r>
          </a:p>
        </p:txBody>
      </p:sp>
      <p:sp>
        <p:nvSpPr>
          <p:cNvPr id="24" name="Espace réservé du contenu 3"/>
          <p:cNvSpPr>
            <a:spLocks noGrp="1"/>
          </p:cNvSpPr>
          <p:nvPr>
            <p:ph sz="quarter" idx="31" hasCustomPrompt="1"/>
          </p:nvPr>
        </p:nvSpPr>
        <p:spPr>
          <a:xfrm>
            <a:off x="4245199" y="1655999"/>
            <a:ext cx="3672000" cy="2236343"/>
          </a:xfrm>
        </p:spPr>
        <p:txBody>
          <a:bodyPr/>
          <a:lstStyle>
            <a:lvl1pPr>
              <a:defRPr sz="1400" cap="all" baseline="0"/>
            </a:lvl1pPr>
          </a:lstStyle>
          <a:p>
            <a:pPr lvl="0"/>
            <a:r>
              <a:rPr lang="en-US"/>
              <a:t>Click To include an element</a:t>
            </a:r>
          </a:p>
        </p:txBody>
      </p:sp>
      <p:sp>
        <p:nvSpPr>
          <p:cNvPr id="25" name="Espace réservé du contenu 3"/>
          <p:cNvSpPr>
            <a:spLocks noGrp="1"/>
          </p:cNvSpPr>
          <p:nvPr>
            <p:ph sz="quarter" idx="32" hasCustomPrompt="1"/>
          </p:nvPr>
        </p:nvSpPr>
        <p:spPr>
          <a:xfrm>
            <a:off x="442913" y="1655998"/>
            <a:ext cx="3672000" cy="2236343"/>
          </a:xfrm>
        </p:spPr>
        <p:txBody>
          <a:bodyPr/>
          <a:lstStyle>
            <a:lvl1pPr>
              <a:defRPr sz="1400" cap="all" baseline="0"/>
            </a:lvl1pPr>
          </a:lstStyle>
          <a:p>
            <a:pPr lvl="0"/>
            <a:r>
              <a:rPr lang="en-US"/>
              <a:t>Click To include an element</a:t>
            </a:r>
          </a:p>
        </p:txBody>
      </p:sp>
      <p:sp>
        <p:nvSpPr>
          <p:cNvPr id="19"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1488667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le_Layou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6" name="Content Placeholder 5"/>
          <p:cNvSpPr>
            <a:spLocks noGrp="1"/>
          </p:cNvSpPr>
          <p:nvPr>
            <p:ph sz="quarter" idx="13" hasCustomPrompt="1"/>
          </p:nvPr>
        </p:nvSpPr>
        <p:spPr>
          <a:xfrm>
            <a:off x="452967" y="1323811"/>
            <a:ext cx="11272308" cy="735490"/>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0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0"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272308"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8"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49207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Vertical)+Graph">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6255944" y="5730197"/>
            <a:ext cx="5469332"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6255944" y="1865014"/>
            <a:ext cx="5469331" cy="3684886"/>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208377"/>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Espace réservé du contenu 3"/>
          <p:cNvSpPr>
            <a:spLocks noGrp="1"/>
          </p:cNvSpPr>
          <p:nvPr>
            <p:ph sz="quarter" idx="16" hasCustomPrompt="1"/>
          </p:nvPr>
        </p:nvSpPr>
        <p:spPr>
          <a:xfrm>
            <a:off x="453908" y="1881853"/>
            <a:ext cx="5472000" cy="3684886"/>
          </a:xfrm>
        </p:spPr>
        <p:txBody>
          <a:bodyPr/>
          <a:lstStyle>
            <a:lvl1pPr>
              <a:defRPr sz="1400" cap="all" baseline="0"/>
            </a:lvl1pPr>
          </a:lstStyle>
          <a:p>
            <a:pPr lvl="0"/>
            <a:r>
              <a:rPr lang="en-US"/>
              <a:t>Click To include an element</a:t>
            </a:r>
          </a:p>
        </p:txBody>
      </p:sp>
      <p:sp>
        <p:nvSpPr>
          <p:cNvPr id="13" name="Text Placeholder 12">
            <a:extLst>
              <a:ext uri="{FF2B5EF4-FFF2-40B4-BE49-F238E27FC236}">
                <a16:creationId xmlns:a16="http://schemas.microsoft.com/office/drawing/2014/main" id="{5A991CDA-6939-4D96-9F88-EA199F3ED185}"/>
              </a:ext>
            </a:extLst>
          </p:cNvPr>
          <p:cNvSpPr>
            <a:spLocks noGrp="1"/>
          </p:cNvSpPr>
          <p:nvPr>
            <p:ph type="body" sz="quarter" idx="17" hasCustomPrompt="1"/>
          </p:nvPr>
        </p:nvSpPr>
        <p:spPr>
          <a:xfrm>
            <a:off x="452965" y="5730196"/>
            <a:ext cx="5435221" cy="300037"/>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12"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5647904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horizontal)+Graph">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452967" y="3974466"/>
            <a:ext cx="11272308" cy="136368"/>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1774826" y="1809789"/>
            <a:ext cx="8642350" cy="2164677"/>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195790"/>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6" name="Espace réservé du texte 5"/>
          <p:cNvSpPr>
            <a:spLocks noGrp="1"/>
          </p:cNvSpPr>
          <p:nvPr>
            <p:ph type="body" sz="quarter" idx="16" hasCustomPrompt="1"/>
          </p:nvPr>
        </p:nvSpPr>
        <p:spPr>
          <a:xfrm>
            <a:off x="452438" y="1608138"/>
            <a:ext cx="5079682" cy="197802"/>
          </a:xfrm>
        </p:spPr>
        <p:txBody>
          <a:bodyPr/>
          <a:lstStyle>
            <a:lvl1pPr>
              <a:defRPr sz="1200" b="1">
                <a:solidFill>
                  <a:schemeClr val="tx2"/>
                </a:solidFill>
              </a:defRPr>
            </a:lvl1pPr>
          </a:lstStyle>
          <a:p>
            <a:pPr lvl="0"/>
            <a:r>
              <a:rPr lang="fr-FR" err="1"/>
              <a:t>Title</a:t>
            </a:r>
            <a:r>
              <a:rPr lang="fr-FR"/>
              <a:t> of the graph</a:t>
            </a:r>
          </a:p>
        </p:txBody>
      </p:sp>
      <p:sp>
        <p:nvSpPr>
          <p:cNvPr id="11" name="Espace réservé du texte 5"/>
          <p:cNvSpPr>
            <a:spLocks noGrp="1"/>
          </p:cNvSpPr>
          <p:nvPr>
            <p:ph type="body" sz="quarter" idx="17" hasCustomPrompt="1"/>
          </p:nvPr>
        </p:nvSpPr>
        <p:spPr>
          <a:xfrm>
            <a:off x="452438" y="4188509"/>
            <a:ext cx="5079682" cy="197802"/>
          </a:xfrm>
        </p:spPr>
        <p:txBody>
          <a:bodyPr/>
          <a:lstStyle>
            <a:lvl1pPr>
              <a:defRPr sz="1200" b="1">
                <a:solidFill>
                  <a:schemeClr val="tx2"/>
                </a:solidFill>
              </a:defRPr>
            </a:lvl1pPr>
          </a:lstStyle>
          <a:p>
            <a:pPr lvl="0"/>
            <a:r>
              <a:rPr lang="fr-FR" err="1"/>
              <a:t>Title</a:t>
            </a:r>
            <a:r>
              <a:rPr lang="fr-FR"/>
              <a:t> of the table</a:t>
            </a:r>
          </a:p>
        </p:txBody>
      </p:sp>
      <p:sp>
        <p:nvSpPr>
          <p:cNvPr id="7" name="Espace réservé du contenu 6"/>
          <p:cNvSpPr>
            <a:spLocks noGrp="1"/>
          </p:cNvSpPr>
          <p:nvPr>
            <p:ph sz="quarter" idx="18" hasCustomPrompt="1"/>
          </p:nvPr>
        </p:nvSpPr>
        <p:spPr>
          <a:xfrm>
            <a:off x="452438" y="4463986"/>
            <a:ext cx="11272837" cy="1520825"/>
          </a:xfrm>
        </p:spPr>
        <p:txBody>
          <a:bodyPr/>
          <a:lstStyle>
            <a:lvl1pPr>
              <a:defRPr/>
            </a:lvl1pPr>
          </a:lstStyle>
          <a:p>
            <a:pPr lvl="0"/>
            <a:r>
              <a:rPr lang="fr-FR"/>
              <a:t>INSERT TABLE</a:t>
            </a:r>
            <a:endParaRPr lang="en-GB"/>
          </a:p>
        </p:txBody>
      </p:sp>
      <p:sp>
        <p:nvSpPr>
          <p:cNvPr id="12"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870801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able+Graph+Text">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hasCustomPrompt="1"/>
          </p:nvPr>
        </p:nvSpPr>
        <p:spPr>
          <a:xfrm>
            <a:off x="6237836" y="3974465"/>
            <a:ext cx="5537474" cy="144861"/>
          </a:xfrm>
        </p:spPr>
        <p:txBody>
          <a:bodyPr anchor="b" anchorCtr="0"/>
          <a:lstStyle>
            <a:lvl1pPr>
              <a:lnSpc>
                <a:spcPts val="1000"/>
              </a:lnSpc>
              <a:spcBef>
                <a:spcPts val="0"/>
              </a:spcBef>
              <a:defRPr sz="800" spc="-30" baseline="0">
                <a:solidFill>
                  <a:schemeClr val="tx1"/>
                </a:solidFill>
              </a:defRPr>
            </a:lvl1pPr>
          </a:lstStyle>
          <a:p>
            <a:pPr lvl="0"/>
            <a:r>
              <a:rPr lang="en-US"/>
              <a:t>Source</a:t>
            </a:r>
          </a:p>
        </p:txBody>
      </p:sp>
      <p:sp>
        <p:nvSpPr>
          <p:cNvPr id="4" name="Espace réservé du contenu 3"/>
          <p:cNvSpPr>
            <a:spLocks noGrp="1"/>
          </p:cNvSpPr>
          <p:nvPr>
            <p:ph sz="quarter" idx="14" hasCustomPrompt="1"/>
          </p:nvPr>
        </p:nvSpPr>
        <p:spPr>
          <a:xfrm>
            <a:off x="6237838" y="1620323"/>
            <a:ext cx="5487438" cy="2354143"/>
          </a:xfrm>
        </p:spPr>
        <p:txBody>
          <a:bodyPr/>
          <a:lstStyle>
            <a:lvl1pPr>
              <a:defRPr sz="1400" cap="all" baseline="0"/>
            </a:lvl1pPr>
          </a:lstStyle>
          <a:p>
            <a:pPr lvl="0"/>
            <a:r>
              <a:rPr lang="en-US"/>
              <a:t>Click To include an element</a:t>
            </a:r>
          </a:p>
        </p:txBody>
      </p:sp>
      <p:sp>
        <p:nvSpPr>
          <p:cNvPr id="10" name="Espace réservé du texte 9"/>
          <p:cNvSpPr>
            <a:spLocks noGrp="1"/>
          </p:cNvSpPr>
          <p:nvPr>
            <p:ph type="body" sz="quarter" idx="15" hasCustomPrompt="1"/>
          </p:nvPr>
        </p:nvSpPr>
        <p:spPr>
          <a:xfrm>
            <a:off x="452966" y="1334673"/>
            <a:ext cx="11272309" cy="195363"/>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
        <p:nvSpPr>
          <p:cNvPr id="11" name="Espace réservé du texte 5"/>
          <p:cNvSpPr>
            <a:spLocks noGrp="1"/>
          </p:cNvSpPr>
          <p:nvPr>
            <p:ph type="body" sz="quarter" idx="17" hasCustomPrompt="1"/>
          </p:nvPr>
        </p:nvSpPr>
        <p:spPr>
          <a:xfrm>
            <a:off x="452438" y="4188509"/>
            <a:ext cx="5079682" cy="197802"/>
          </a:xfrm>
        </p:spPr>
        <p:txBody>
          <a:bodyPr/>
          <a:lstStyle>
            <a:lvl1pPr>
              <a:defRPr sz="1200" b="1">
                <a:solidFill>
                  <a:schemeClr val="tx2"/>
                </a:solidFill>
              </a:defRPr>
            </a:lvl1pPr>
          </a:lstStyle>
          <a:p>
            <a:pPr lvl="0"/>
            <a:r>
              <a:rPr lang="fr-FR" err="1"/>
              <a:t>Title</a:t>
            </a:r>
            <a:r>
              <a:rPr lang="fr-FR"/>
              <a:t> of the table</a:t>
            </a:r>
          </a:p>
        </p:txBody>
      </p:sp>
      <p:sp>
        <p:nvSpPr>
          <p:cNvPr id="7" name="Espace réservé du contenu 6"/>
          <p:cNvSpPr>
            <a:spLocks noGrp="1"/>
          </p:cNvSpPr>
          <p:nvPr>
            <p:ph sz="quarter" idx="18" hasCustomPrompt="1"/>
          </p:nvPr>
        </p:nvSpPr>
        <p:spPr>
          <a:xfrm>
            <a:off x="452438" y="4463986"/>
            <a:ext cx="11272837" cy="1520825"/>
          </a:xfrm>
        </p:spPr>
        <p:txBody>
          <a:bodyPr/>
          <a:lstStyle>
            <a:lvl1pPr>
              <a:defRPr/>
            </a:lvl1pPr>
          </a:lstStyle>
          <a:p>
            <a:pPr lvl="0"/>
            <a:r>
              <a:rPr lang="fr-FR"/>
              <a:t>INSERT TABLE</a:t>
            </a:r>
            <a:endParaRPr lang="en-GB"/>
          </a:p>
        </p:txBody>
      </p:sp>
      <p:cxnSp>
        <p:nvCxnSpPr>
          <p:cNvPr id="16" name="Connecteur droit 15"/>
          <p:cNvCxnSpPr/>
          <p:nvPr userDrawn="1"/>
        </p:nvCxnSpPr>
        <p:spPr>
          <a:xfrm>
            <a:off x="6092986" y="1530036"/>
            <a:ext cx="0" cy="258929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14" name="Content Placeholder 5"/>
          <p:cNvSpPr>
            <a:spLocks noGrp="1"/>
          </p:cNvSpPr>
          <p:nvPr>
            <p:ph sz="quarter" idx="13" hasCustomPrompt="1"/>
          </p:nvPr>
        </p:nvSpPr>
        <p:spPr>
          <a:xfrm>
            <a:off x="452967" y="1620323"/>
            <a:ext cx="5472000" cy="2354142"/>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endParaRPr kumimoji="0" lang="en-GB" sz="1400" b="0" i="0" u="none" strike="noStrike" kern="1200" cap="none" spc="0" normalizeH="0" baseline="0" noProof="0">
              <a:ln>
                <a:noFill/>
              </a:ln>
              <a:solidFill>
                <a:srgbClr val="1D1D1B"/>
              </a:solidFill>
              <a:effectLst/>
              <a:uLnTx/>
              <a:uFillTx/>
              <a:latin typeface="+mn-lt"/>
              <a:ea typeface="+mn-ea"/>
              <a:cs typeface="+mn-cs"/>
            </a:endParaRPr>
          </a:p>
        </p:txBody>
      </p:sp>
    </p:spTree>
    <p:extLst>
      <p:ext uri="{BB962C8B-B14F-4D97-AF65-F5344CB8AC3E}">
        <p14:creationId xmlns:p14="http://schemas.microsoft.com/office/powerpoint/2010/main" val="27089439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Division Page">
    <p:bg>
      <p:bgPr>
        <a:solidFill>
          <a:schemeClr val="bg1"/>
        </a:solidFill>
        <a:effectLst/>
      </p:bgPr>
    </p:bg>
    <p:spTree>
      <p:nvGrpSpPr>
        <p:cNvPr id="1" name=""/>
        <p:cNvGrpSpPr/>
        <p:nvPr/>
      </p:nvGrpSpPr>
      <p:grpSpPr>
        <a:xfrm>
          <a:off x="0" y="0"/>
          <a:ext cx="0" cy="0"/>
          <a:chOff x="0" y="0"/>
          <a:chExt cx="0" cy="0"/>
        </a:xfrm>
      </p:grpSpPr>
      <p:sp>
        <p:nvSpPr>
          <p:cNvPr id="12" name="Picture Placeholder 10"/>
          <p:cNvSpPr>
            <a:spLocks noGrp="1"/>
          </p:cNvSpPr>
          <p:nvPr>
            <p:ph type="pic" sz="quarter" idx="10" hasCustomPrompt="1"/>
          </p:nvPr>
        </p:nvSpPr>
        <p:spPr>
          <a:xfrm>
            <a:off x="3" y="0"/>
            <a:ext cx="12191999" cy="6120000"/>
          </a:xfrm>
          <a:prstGeom prst="rect">
            <a:avLst/>
          </a:prstGeom>
        </p:spPr>
        <p:txBody>
          <a:bodyPr lIns="91425" tIns="45712" rIns="91425" bIns="45712"/>
          <a:lstStyle>
            <a:lvl1pPr>
              <a:defRPr/>
            </a:lvl1pPr>
          </a:lstStyle>
          <a:p>
            <a:r>
              <a:rPr lang="en-GB" dirty="0"/>
              <a:t>CLICK TO CHANGE PICTURE</a:t>
            </a:r>
          </a:p>
        </p:txBody>
      </p:sp>
      <p:cxnSp>
        <p:nvCxnSpPr>
          <p:cNvPr id="7" name="Straight Connector 11"/>
          <p:cNvCxnSpPr/>
          <p:nvPr userDrawn="1"/>
        </p:nvCxnSpPr>
        <p:spPr>
          <a:xfrm>
            <a:off x="239184" y="6120000"/>
            <a:ext cx="11712000" cy="0"/>
          </a:xfrm>
          <a:prstGeom prst="line">
            <a:avLst/>
          </a:prstGeom>
          <a:ln w="6350">
            <a:solidFill>
              <a:srgbClr val="C3C3C3"/>
            </a:solidFill>
          </a:ln>
        </p:spPr>
        <p:style>
          <a:lnRef idx="1">
            <a:schemeClr val="accent1"/>
          </a:lnRef>
          <a:fillRef idx="0">
            <a:schemeClr val="accent1"/>
          </a:fillRef>
          <a:effectRef idx="0">
            <a:schemeClr val="accent1"/>
          </a:effectRef>
          <a:fontRef idx="minor">
            <a:schemeClr val="tx1"/>
          </a:fontRef>
        </p:style>
      </p:cxnSp>
      <p:sp>
        <p:nvSpPr>
          <p:cNvPr id="8"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sp>
        <p:nvSpPr>
          <p:cNvPr id="5" name="Sous-titre 2">
            <a:extLst>
              <a:ext uri="{FF2B5EF4-FFF2-40B4-BE49-F238E27FC236}">
                <a16:creationId xmlns:a16="http://schemas.microsoft.com/office/drawing/2014/main" id="{EE979B7D-C461-94AC-D6AE-4E62D5FDFA9F}"/>
              </a:ext>
            </a:extLst>
          </p:cNvPr>
          <p:cNvSpPr>
            <a:spLocks noGrp="1"/>
          </p:cNvSpPr>
          <p:nvPr>
            <p:ph type="subTitle" idx="1" hasCustomPrompt="1"/>
          </p:nvPr>
        </p:nvSpPr>
        <p:spPr>
          <a:xfrm>
            <a:off x="485893" y="188541"/>
            <a:ext cx="2832341" cy="1756928"/>
          </a:xfrm>
          <a:noFill/>
          <a:ln>
            <a:noFill/>
          </a:ln>
        </p:spPr>
        <p:txBody>
          <a:bodyPr anchor="ctr">
            <a:noAutofit/>
          </a:bodyPr>
          <a:lstStyle>
            <a:lvl1pPr marL="0" indent="0" algn="l">
              <a:buNone/>
              <a:defRPr sz="15000" b="1" cap="all" baseline="0">
                <a:solidFill>
                  <a:schemeClr val="accent2">
                    <a:lumMod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a:t>01</a:t>
            </a:r>
          </a:p>
        </p:txBody>
      </p:sp>
      <p:sp>
        <p:nvSpPr>
          <p:cNvPr id="6" name="Titre 1">
            <a:extLst>
              <a:ext uri="{FF2B5EF4-FFF2-40B4-BE49-F238E27FC236}">
                <a16:creationId xmlns:a16="http://schemas.microsoft.com/office/drawing/2014/main" id="{4DE9C291-9103-2AF4-3CBF-A98388A7C341}"/>
              </a:ext>
            </a:extLst>
          </p:cNvPr>
          <p:cNvSpPr>
            <a:spLocks noGrp="1"/>
          </p:cNvSpPr>
          <p:nvPr>
            <p:ph type="ctrTitle" hasCustomPrompt="1"/>
          </p:nvPr>
        </p:nvSpPr>
        <p:spPr>
          <a:xfrm>
            <a:off x="485895" y="2048311"/>
            <a:ext cx="7112110" cy="2851745"/>
          </a:xfrm>
        </p:spPr>
        <p:txBody>
          <a:bodyPr anchor="t">
            <a:noAutofit/>
          </a:bodyPr>
          <a:lstStyle>
            <a:lvl1pPr algn="l">
              <a:lnSpc>
                <a:spcPct val="85000"/>
              </a:lnSpc>
              <a:defRPr sz="7200" b="1" cap="all" baseline="0">
                <a:solidFill>
                  <a:schemeClr val="tx1"/>
                </a:solidFill>
              </a:defRPr>
            </a:lvl1pPr>
          </a:lstStyle>
          <a:p>
            <a:r>
              <a:rPr lang="en-GB" noProof="0"/>
              <a:t>Chapter title on two or three lines</a:t>
            </a:r>
          </a:p>
        </p:txBody>
      </p:sp>
      <p:pic>
        <p:nvPicPr>
          <p:cNvPr id="2" name="Image 3">
            <a:extLst>
              <a:ext uri="{FF2B5EF4-FFF2-40B4-BE49-F238E27FC236}">
                <a16:creationId xmlns:a16="http://schemas.microsoft.com/office/drawing/2014/main" id="{A1CCF59C-3B31-849F-C0B7-F193CD8A8F2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35" y="6138610"/>
            <a:ext cx="12090586" cy="719390"/>
          </a:xfrm>
          <a:prstGeom prst="rect">
            <a:avLst/>
          </a:prstGeom>
        </p:spPr>
      </p:pic>
    </p:spTree>
    <p:extLst>
      <p:ext uri="{BB962C8B-B14F-4D97-AF65-F5344CB8AC3E}">
        <p14:creationId xmlns:p14="http://schemas.microsoft.com/office/powerpoint/2010/main" val="29014574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Division Page">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258868-ABF6-7284-FC42-2A9AB99047F0}"/>
              </a:ext>
            </a:extLst>
          </p:cNvPr>
          <p:cNvSpPr/>
          <p:nvPr userDrawn="1"/>
        </p:nvSpPr>
        <p:spPr>
          <a:xfrm>
            <a:off x="0" y="1"/>
            <a:ext cx="12192000" cy="6137999"/>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3" name="Forme libre : forme 3">
            <a:extLst>
              <a:ext uri="{FF2B5EF4-FFF2-40B4-BE49-F238E27FC236}">
                <a16:creationId xmlns:a16="http://schemas.microsoft.com/office/drawing/2014/main" id="{26EFF195-7AC1-24AC-7513-50740D09EB34}"/>
              </a:ext>
            </a:extLst>
          </p:cNvPr>
          <p:cNvSpPr>
            <a:spLocks noChangeAspect="1"/>
          </p:cNvSpPr>
          <p:nvPr userDrawn="1"/>
        </p:nvSpPr>
        <p:spPr>
          <a:xfrm>
            <a:off x="0" y="0"/>
            <a:ext cx="12192000" cy="6138000"/>
          </a:xfrm>
          <a:custGeom>
            <a:avLst/>
            <a:gdLst>
              <a:gd name="connsiteX0" fmla="*/ 1453991 w 12192000"/>
              <a:gd name="connsiteY0" fmla="*/ 0 h 6138000"/>
              <a:gd name="connsiteX1" fmla="*/ 6627435 w 12192000"/>
              <a:gd name="connsiteY1" fmla="*/ 0 h 6138000"/>
              <a:gd name="connsiteX2" fmla="*/ 6860966 w 12192000"/>
              <a:gd name="connsiteY2" fmla="*/ 93384 h 6138000"/>
              <a:gd name="connsiteX3" fmla="*/ 9192632 w 12192000"/>
              <a:gd name="connsiteY3" fmla="*/ 1235780 h 6138000"/>
              <a:gd name="connsiteX4" fmla="*/ 11998989 w 12192000"/>
              <a:gd name="connsiteY4" fmla="*/ 763471 h 6138000"/>
              <a:gd name="connsiteX5" fmla="*/ 12192000 w 12192000"/>
              <a:gd name="connsiteY5" fmla="*/ 751099 h 6138000"/>
              <a:gd name="connsiteX6" fmla="*/ 12192000 w 12192000"/>
              <a:gd name="connsiteY6" fmla="*/ 1990020 h 6138000"/>
              <a:gd name="connsiteX7" fmla="*/ 12172829 w 12192000"/>
              <a:gd name="connsiteY7" fmla="*/ 2010524 h 6138000"/>
              <a:gd name="connsiteX8" fmla="*/ 10756974 w 12192000"/>
              <a:gd name="connsiteY8" fmla="*/ 3217972 h 6138000"/>
              <a:gd name="connsiteX9" fmla="*/ 10787559 w 12192000"/>
              <a:gd name="connsiteY9" fmla="*/ 5889402 h 6138000"/>
              <a:gd name="connsiteX10" fmla="*/ 10762607 w 12192000"/>
              <a:gd name="connsiteY10" fmla="*/ 6138000 h 6138000"/>
              <a:gd name="connsiteX11" fmla="*/ 8088480 w 12192000"/>
              <a:gd name="connsiteY11" fmla="*/ 6138000 h 6138000"/>
              <a:gd name="connsiteX12" fmla="*/ 8008035 w 12192000"/>
              <a:gd name="connsiteY12" fmla="*/ 5940488 h 6138000"/>
              <a:gd name="connsiteX13" fmla="*/ 7616114 w 12192000"/>
              <a:gd name="connsiteY13" fmla="*/ 5208789 h 6138000"/>
              <a:gd name="connsiteX14" fmla="*/ 6120569 w 12192000"/>
              <a:gd name="connsiteY14" fmla="*/ 6085353 h 6138000"/>
              <a:gd name="connsiteX15" fmla="*/ 6029688 w 12192000"/>
              <a:gd name="connsiteY15" fmla="*/ 6138000 h 6138000"/>
              <a:gd name="connsiteX16" fmla="*/ 2946501 w 12192000"/>
              <a:gd name="connsiteY16" fmla="*/ 6138000 h 6138000"/>
              <a:gd name="connsiteX17" fmla="*/ 3133442 w 12192000"/>
              <a:gd name="connsiteY17" fmla="*/ 5888368 h 6138000"/>
              <a:gd name="connsiteX18" fmla="*/ 4152286 w 12192000"/>
              <a:gd name="connsiteY18" fmla="*/ 4407085 h 6138000"/>
              <a:gd name="connsiteX19" fmla="*/ 311759 w 12192000"/>
              <a:gd name="connsiteY19" fmla="*/ 4679897 h 6138000"/>
              <a:gd name="connsiteX20" fmla="*/ 0 w 12192000"/>
              <a:gd name="connsiteY20" fmla="*/ 4710345 h 6138000"/>
              <a:gd name="connsiteX21" fmla="*/ 0 w 12192000"/>
              <a:gd name="connsiteY21" fmla="*/ 3207513 h 6138000"/>
              <a:gd name="connsiteX22" fmla="*/ 584201 w 12192000"/>
              <a:gd name="connsiteY22" fmla="*/ 3041121 h 6138000"/>
              <a:gd name="connsiteX23" fmla="*/ 4600836 w 12192000"/>
              <a:gd name="connsiteY23" fmla="*/ 2159769 h 6138000"/>
              <a:gd name="connsiteX24" fmla="*/ 1762596 w 12192000"/>
              <a:gd name="connsiteY24" fmla="*/ 179013 h 613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192000" h="6138000">
                <a:moveTo>
                  <a:pt x="1453991" y="0"/>
                </a:moveTo>
                <a:lnTo>
                  <a:pt x="6627435" y="0"/>
                </a:lnTo>
                <a:lnTo>
                  <a:pt x="6860966" y="93384"/>
                </a:lnTo>
                <a:cubicBezTo>
                  <a:pt x="7767638" y="463630"/>
                  <a:pt x="8563699" y="851227"/>
                  <a:pt x="9192632" y="1235780"/>
                </a:cubicBezTo>
                <a:cubicBezTo>
                  <a:pt x="10147195" y="967170"/>
                  <a:pt x="11207104" y="821151"/>
                  <a:pt x="11998989" y="763471"/>
                </a:cubicBezTo>
                <a:lnTo>
                  <a:pt x="12192000" y="751099"/>
                </a:lnTo>
                <a:lnTo>
                  <a:pt x="12192000" y="1990020"/>
                </a:lnTo>
                <a:lnTo>
                  <a:pt x="12172829" y="2010524"/>
                </a:lnTo>
                <a:cubicBezTo>
                  <a:pt x="11823468" y="2372434"/>
                  <a:pt x="11364009" y="2768883"/>
                  <a:pt x="10756974" y="3217972"/>
                </a:cubicBezTo>
                <a:cubicBezTo>
                  <a:pt x="10913557" y="3636266"/>
                  <a:pt x="10904364" y="4643135"/>
                  <a:pt x="10787559" y="5889402"/>
                </a:cubicBezTo>
                <a:lnTo>
                  <a:pt x="10762607" y="6138000"/>
                </a:lnTo>
                <a:lnTo>
                  <a:pt x="8088480" y="6138000"/>
                </a:lnTo>
                <a:lnTo>
                  <a:pt x="8008035" y="5940488"/>
                </a:lnTo>
                <a:cubicBezTo>
                  <a:pt x="7890341" y="5666143"/>
                  <a:pt x="7760123" y="5420283"/>
                  <a:pt x="7616114" y="5208789"/>
                </a:cubicBezTo>
                <a:cubicBezTo>
                  <a:pt x="7050702" y="5541443"/>
                  <a:pt x="6562683" y="5828180"/>
                  <a:pt x="6120569" y="6085353"/>
                </a:cubicBezTo>
                <a:lnTo>
                  <a:pt x="6029688" y="6138000"/>
                </a:lnTo>
                <a:lnTo>
                  <a:pt x="2946501" y="6138000"/>
                </a:lnTo>
                <a:lnTo>
                  <a:pt x="3133442" y="5888368"/>
                </a:lnTo>
                <a:cubicBezTo>
                  <a:pt x="3786001" y="5004051"/>
                  <a:pt x="4152286" y="4407085"/>
                  <a:pt x="4152286" y="4407085"/>
                </a:cubicBezTo>
                <a:cubicBezTo>
                  <a:pt x="3018703" y="4467117"/>
                  <a:pt x="1692321" y="4555833"/>
                  <a:pt x="311759" y="4679897"/>
                </a:cubicBezTo>
                <a:lnTo>
                  <a:pt x="0" y="4710345"/>
                </a:lnTo>
                <a:lnTo>
                  <a:pt x="0" y="3207513"/>
                </a:lnTo>
                <a:lnTo>
                  <a:pt x="584201" y="3041121"/>
                </a:lnTo>
                <a:cubicBezTo>
                  <a:pt x="2098451" y="2622610"/>
                  <a:pt x="3529474" y="2304191"/>
                  <a:pt x="4600836" y="2159769"/>
                </a:cubicBezTo>
                <a:cubicBezTo>
                  <a:pt x="4310693" y="1759186"/>
                  <a:pt x="3120965" y="977984"/>
                  <a:pt x="1762596" y="179013"/>
                </a:cubicBezTo>
                <a:close/>
              </a:path>
            </a:pathLst>
          </a:custGeom>
          <a:solidFill>
            <a:schemeClr val="accent2">
              <a:lumMod val="75000"/>
            </a:schemeClr>
          </a:solidFill>
          <a:ln w="7699" cap="flat">
            <a:noFill/>
            <a:prstDash val="solid"/>
            <a:miter/>
          </a:ln>
        </p:spPr>
        <p:txBody>
          <a:bodyPr rtlCol="0" anchor="ctr"/>
          <a:lstStyle/>
          <a:p>
            <a:endParaRPr lang="en-GB" dirty="0"/>
          </a:p>
        </p:txBody>
      </p:sp>
      <p:sp>
        <p:nvSpPr>
          <p:cNvPr id="8"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sp>
        <p:nvSpPr>
          <p:cNvPr id="5" name="Sous-titre 2">
            <a:extLst>
              <a:ext uri="{FF2B5EF4-FFF2-40B4-BE49-F238E27FC236}">
                <a16:creationId xmlns:a16="http://schemas.microsoft.com/office/drawing/2014/main" id="{786B9C8E-8981-3846-5976-F547DAA3BB87}"/>
              </a:ext>
            </a:extLst>
          </p:cNvPr>
          <p:cNvSpPr>
            <a:spLocks noGrp="1"/>
          </p:cNvSpPr>
          <p:nvPr>
            <p:ph type="subTitle" idx="1" hasCustomPrompt="1"/>
          </p:nvPr>
        </p:nvSpPr>
        <p:spPr>
          <a:xfrm>
            <a:off x="485893" y="188541"/>
            <a:ext cx="2832341" cy="1756928"/>
          </a:xfrm>
          <a:noFill/>
          <a:ln>
            <a:noFill/>
          </a:ln>
        </p:spPr>
        <p:txBody>
          <a:bodyPr anchor="ctr">
            <a:noAutofit/>
          </a:bodyPr>
          <a:lstStyle>
            <a:lvl1pPr marL="0" indent="0" algn="l">
              <a:buNone/>
              <a:defRPr sz="15000" b="1" cap="all" baseline="0">
                <a:solidFill>
                  <a:schemeClr val="accent2">
                    <a:lumMod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a:t>01</a:t>
            </a:r>
          </a:p>
        </p:txBody>
      </p:sp>
      <p:sp>
        <p:nvSpPr>
          <p:cNvPr id="6" name="Titre 1">
            <a:extLst>
              <a:ext uri="{FF2B5EF4-FFF2-40B4-BE49-F238E27FC236}">
                <a16:creationId xmlns:a16="http://schemas.microsoft.com/office/drawing/2014/main" id="{FBADFCD6-0BFB-13DE-3389-9E8D8D7B0CB4}"/>
              </a:ext>
            </a:extLst>
          </p:cNvPr>
          <p:cNvSpPr>
            <a:spLocks noGrp="1"/>
          </p:cNvSpPr>
          <p:nvPr>
            <p:ph type="ctrTitle" hasCustomPrompt="1"/>
          </p:nvPr>
        </p:nvSpPr>
        <p:spPr>
          <a:xfrm>
            <a:off x="485895" y="2048311"/>
            <a:ext cx="7112110" cy="2851745"/>
          </a:xfrm>
        </p:spPr>
        <p:txBody>
          <a:bodyPr anchor="t">
            <a:noAutofit/>
          </a:bodyPr>
          <a:lstStyle>
            <a:lvl1pPr algn="l">
              <a:lnSpc>
                <a:spcPct val="85000"/>
              </a:lnSpc>
              <a:defRPr sz="7200" b="1" cap="all" baseline="0">
                <a:solidFill>
                  <a:schemeClr val="bg1"/>
                </a:solidFill>
              </a:defRPr>
            </a:lvl1pPr>
          </a:lstStyle>
          <a:p>
            <a:r>
              <a:rPr lang="en-GB" noProof="0"/>
              <a:t>Chapter title on two or three lines</a:t>
            </a:r>
          </a:p>
        </p:txBody>
      </p:sp>
      <p:pic>
        <p:nvPicPr>
          <p:cNvPr id="4" name="Image 3">
            <a:extLst>
              <a:ext uri="{FF2B5EF4-FFF2-40B4-BE49-F238E27FC236}">
                <a16:creationId xmlns:a16="http://schemas.microsoft.com/office/drawing/2014/main" id="{440BEF5E-67A1-F81B-45A5-F7FF42BE936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35" y="6138610"/>
            <a:ext cx="12090586" cy="719390"/>
          </a:xfrm>
          <a:prstGeom prst="rect">
            <a:avLst/>
          </a:prstGeom>
        </p:spPr>
      </p:pic>
      <p:pic>
        <p:nvPicPr>
          <p:cNvPr id="7" name="Picture 6">
            <a:extLst>
              <a:ext uri="{FF2B5EF4-FFF2-40B4-BE49-F238E27FC236}">
                <a16:creationId xmlns:a16="http://schemas.microsoft.com/office/drawing/2014/main" id="{06794BFC-26A9-174B-2192-FB8A869F70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32576"/>
            <a:ext cx="12192000" cy="725424"/>
          </a:xfrm>
          <a:prstGeom prst="rect">
            <a:avLst/>
          </a:prstGeom>
        </p:spPr>
      </p:pic>
    </p:spTree>
    <p:extLst>
      <p:ext uri="{BB962C8B-B14F-4D97-AF65-F5344CB8AC3E}">
        <p14:creationId xmlns:p14="http://schemas.microsoft.com/office/powerpoint/2010/main" val="9391110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2_Division Page">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258868-ABF6-7284-FC42-2A9AB99047F0}"/>
              </a:ext>
            </a:extLst>
          </p:cNvPr>
          <p:cNvSpPr/>
          <p:nvPr userDrawn="1"/>
        </p:nvSpPr>
        <p:spPr>
          <a:xfrm>
            <a:off x="0" y="1"/>
            <a:ext cx="12192000" cy="6137999"/>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4" name="Sous-titre 2"/>
          <p:cNvSpPr>
            <a:spLocks noGrp="1"/>
          </p:cNvSpPr>
          <p:nvPr>
            <p:ph type="subTitle" idx="1" hasCustomPrompt="1"/>
          </p:nvPr>
        </p:nvSpPr>
        <p:spPr>
          <a:xfrm>
            <a:off x="485893" y="188541"/>
            <a:ext cx="2832341" cy="1756928"/>
          </a:xfrm>
          <a:noFill/>
          <a:ln>
            <a:noFill/>
          </a:ln>
        </p:spPr>
        <p:txBody>
          <a:bodyPr anchor="ctr">
            <a:noAutofit/>
          </a:bodyPr>
          <a:lstStyle>
            <a:lvl1pPr marL="0" indent="0" algn="l">
              <a:buNone/>
              <a:defRPr sz="15000" b="1" cap="all" baseline="0">
                <a:solidFill>
                  <a:schemeClr val="accent2">
                    <a:lumMod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a:t>01</a:t>
            </a:r>
          </a:p>
        </p:txBody>
      </p:sp>
      <p:sp>
        <p:nvSpPr>
          <p:cNvPr id="22" name="Titre 1"/>
          <p:cNvSpPr>
            <a:spLocks noGrp="1"/>
          </p:cNvSpPr>
          <p:nvPr>
            <p:ph type="ctrTitle" hasCustomPrompt="1"/>
          </p:nvPr>
        </p:nvSpPr>
        <p:spPr>
          <a:xfrm>
            <a:off x="485895" y="2048311"/>
            <a:ext cx="7112110" cy="2851745"/>
          </a:xfrm>
        </p:spPr>
        <p:txBody>
          <a:bodyPr anchor="t">
            <a:noAutofit/>
          </a:bodyPr>
          <a:lstStyle>
            <a:lvl1pPr algn="l">
              <a:lnSpc>
                <a:spcPct val="85000"/>
              </a:lnSpc>
              <a:defRPr sz="7200" b="1" cap="all" baseline="0">
                <a:solidFill>
                  <a:schemeClr val="bg1"/>
                </a:solidFill>
              </a:defRPr>
            </a:lvl1pPr>
          </a:lstStyle>
          <a:p>
            <a:r>
              <a:rPr lang="en-GB" noProof="0"/>
              <a:t>Chapter title on two or three lines</a:t>
            </a:r>
          </a:p>
        </p:txBody>
      </p:sp>
      <p:sp>
        <p:nvSpPr>
          <p:cNvPr id="8"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pic>
        <p:nvPicPr>
          <p:cNvPr id="5" name="Graphique 14">
            <a:extLst>
              <a:ext uri="{FF2B5EF4-FFF2-40B4-BE49-F238E27FC236}">
                <a16:creationId xmlns:a16="http://schemas.microsoft.com/office/drawing/2014/main" id="{F51834E0-ABBD-964C-90CE-10D875A3B84A}"/>
              </a:ext>
            </a:extLst>
          </p:cNvPr>
          <p:cNvPicPr>
            <a:picLocks noChangeAspect="1"/>
          </p:cNvPicPr>
          <p:nvPr userDrawn="1"/>
        </p:nvPicPr>
        <p:blipFill>
          <a:blip r:embed="rId2">
            <a:extLst>
              <a:ext uri="{96DAC541-7B7A-43D3-8B79-37D633B846F1}">
                <asvg:svgBlip xmlns:asvg="http://schemas.microsoft.com/office/drawing/2016/SVG/main" r:embed="rId3"/>
              </a:ext>
            </a:extLst>
          </a:blip>
          <a:srcRect r="17071" b="5411"/>
          <a:stretch>
            <a:fillRect/>
          </a:stretch>
        </p:blipFill>
        <p:spPr>
          <a:xfrm>
            <a:off x="7315168" y="771800"/>
            <a:ext cx="4876832" cy="5343250"/>
          </a:xfrm>
          <a:custGeom>
            <a:avLst/>
            <a:gdLst>
              <a:gd name="connsiteX0" fmla="*/ 0 w 4823638"/>
              <a:gd name="connsiteY0" fmla="*/ 0 h 5284969"/>
              <a:gd name="connsiteX1" fmla="*/ 4823638 w 4823638"/>
              <a:gd name="connsiteY1" fmla="*/ 0 h 5284969"/>
              <a:gd name="connsiteX2" fmla="*/ 4823638 w 4823638"/>
              <a:gd name="connsiteY2" fmla="*/ 5284969 h 5284969"/>
              <a:gd name="connsiteX3" fmla="*/ 0 w 4823638"/>
              <a:gd name="connsiteY3" fmla="*/ 5284969 h 5284969"/>
            </a:gdLst>
            <a:ahLst/>
            <a:cxnLst>
              <a:cxn ang="0">
                <a:pos x="connsiteX0" y="connsiteY0"/>
              </a:cxn>
              <a:cxn ang="0">
                <a:pos x="connsiteX1" y="connsiteY1"/>
              </a:cxn>
              <a:cxn ang="0">
                <a:pos x="connsiteX2" y="connsiteY2"/>
              </a:cxn>
              <a:cxn ang="0">
                <a:pos x="connsiteX3" y="connsiteY3"/>
              </a:cxn>
            </a:cxnLst>
            <a:rect l="l" t="t" r="r" b="b"/>
            <a:pathLst>
              <a:path w="4823638" h="5284969">
                <a:moveTo>
                  <a:pt x="0" y="0"/>
                </a:moveTo>
                <a:lnTo>
                  <a:pt x="4823638" y="0"/>
                </a:lnTo>
                <a:lnTo>
                  <a:pt x="4823638" y="5284969"/>
                </a:lnTo>
                <a:lnTo>
                  <a:pt x="0" y="5284969"/>
                </a:lnTo>
                <a:close/>
              </a:path>
            </a:pathLst>
          </a:custGeom>
        </p:spPr>
      </p:pic>
      <p:pic>
        <p:nvPicPr>
          <p:cNvPr id="6" name="Image 3">
            <a:extLst>
              <a:ext uri="{FF2B5EF4-FFF2-40B4-BE49-F238E27FC236}">
                <a16:creationId xmlns:a16="http://schemas.microsoft.com/office/drawing/2014/main" id="{1BD33F9E-6B6E-2B0C-8643-AF1FE156100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35" y="6138610"/>
            <a:ext cx="12090586" cy="719390"/>
          </a:xfrm>
          <a:prstGeom prst="rect">
            <a:avLst/>
          </a:prstGeom>
        </p:spPr>
      </p:pic>
      <p:pic>
        <p:nvPicPr>
          <p:cNvPr id="3" name="Picture 2">
            <a:extLst>
              <a:ext uri="{FF2B5EF4-FFF2-40B4-BE49-F238E27FC236}">
                <a16:creationId xmlns:a16="http://schemas.microsoft.com/office/drawing/2014/main" id="{A996D2AD-605B-D321-9C91-7252574B602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132576"/>
            <a:ext cx="12192000" cy="725424"/>
          </a:xfrm>
          <a:prstGeom prst="rect">
            <a:avLst/>
          </a:prstGeom>
        </p:spPr>
      </p:pic>
    </p:spTree>
    <p:extLst>
      <p:ext uri="{BB962C8B-B14F-4D97-AF65-F5344CB8AC3E}">
        <p14:creationId xmlns:p14="http://schemas.microsoft.com/office/powerpoint/2010/main" val="759273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544EBF-A0FA-1041-137A-F76580BF190B}"/>
              </a:ext>
            </a:extLst>
          </p:cNvPr>
          <p:cNvSpPr/>
          <p:nvPr userDrawn="1"/>
        </p:nvSpPr>
        <p:spPr>
          <a:xfrm>
            <a:off x="0" y="0"/>
            <a:ext cx="12192000" cy="5065621"/>
          </a:xfrm>
          <a:prstGeom prst="rect">
            <a:avLst/>
          </a:prstGeom>
          <a:solidFill>
            <a:schemeClr val="accent2"/>
          </a:solidFill>
          <a:ln w="6350">
            <a:solidFill>
              <a:srgbClr val="C3C3C3"/>
            </a:solid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solidFill>
                <a:schemeClr val="accent1"/>
              </a:solidFill>
            </a:endParaRPr>
          </a:p>
        </p:txBody>
      </p:sp>
      <p:pic>
        <p:nvPicPr>
          <p:cNvPr id="6" name="Graphique 20">
            <a:extLst>
              <a:ext uri="{FF2B5EF4-FFF2-40B4-BE49-F238E27FC236}">
                <a16:creationId xmlns:a16="http://schemas.microsoft.com/office/drawing/2014/main" id="{4DCDE531-EB54-E904-E1F1-2E2EE9726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t="4203" r="11905" b="9509"/>
          <a:stretch>
            <a:fillRect/>
          </a:stretch>
        </p:blipFill>
        <p:spPr>
          <a:xfrm>
            <a:off x="6785362" y="0"/>
            <a:ext cx="5407839" cy="5088048"/>
          </a:xfrm>
          <a:custGeom>
            <a:avLst/>
            <a:gdLst>
              <a:gd name="connsiteX0" fmla="*/ 0 w 5407839"/>
              <a:gd name="connsiteY0" fmla="*/ 0 h 5088048"/>
              <a:gd name="connsiteX1" fmla="*/ 5407839 w 5407839"/>
              <a:gd name="connsiteY1" fmla="*/ 0 h 5088048"/>
              <a:gd name="connsiteX2" fmla="*/ 5407839 w 5407839"/>
              <a:gd name="connsiteY2" fmla="*/ 5088048 h 5088048"/>
              <a:gd name="connsiteX3" fmla="*/ 0 w 5407839"/>
              <a:gd name="connsiteY3" fmla="*/ 5088048 h 5088048"/>
            </a:gdLst>
            <a:ahLst/>
            <a:cxnLst>
              <a:cxn ang="0">
                <a:pos x="connsiteX0" y="connsiteY0"/>
              </a:cxn>
              <a:cxn ang="0">
                <a:pos x="connsiteX1" y="connsiteY1"/>
              </a:cxn>
              <a:cxn ang="0">
                <a:pos x="connsiteX2" y="connsiteY2"/>
              </a:cxn>
              <a:cxn ang="0">
                <a:pos x="connsiteX3" y="connsiteY3"/>
              </a:cxn>
            </a:cxnLst>
            <a:rect l="l" t="t" r="r" b="b"/>
            <a:pathLst>
              <a:path w="5407839" h="5088048">
                <a:moveTo>
                  <a:pt x="0" y="0"/>
                </a:moveTo>
                <a:lnTo>
                  <a:pt x="5407839" y="0"/>
                </a:lnTo>
                <a:lnTo>
                  <a:pt x="5407839" y="5088048"/>
                </a:lnTo>
                <a:lnTo>
                  <a:pt x="0" y="5088048"/>
                </a:lnTo>
                <a:close/>
              </a:path>
            </a:pathLst>
          </a:custGeom>
        </p:spPr>
      </p:pic>
      <p:pic>
        <p:nvPicPr>
          <p:cNvPr id="2" name="Image 1"/>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
        <p:nvSpPr>
          <p:cNvPr id="15" name="Content Placeholder 14"/>
          <p:cNvSpPr>
            <a:spLocks noGrp="1"/>
          </p:cNvSpPr>
          <p:nvPr>
            <p:ph sz="quarter" idx="10" hasCustomPrompt="1"/>
          </p:nvPr>
        </p:nvSpPr>
        <p:spPr>
          <a:xfrm>
            <a:off x="452967" y="558985"/>
            <a:ext cx="11272308" cy="436611"/>
          </a:xfrm>
        </p:spPr>
        <p:txBody>
          <a:bodyPr/>
          <a:lstStyle>
            <a:lvl1pPr>
              <a:lnSpc>
                <a:spcPct val="85000"/>
              </a:lnSpc>
              <a:defRPr sz="3900" b="1" cap="all" spc="-50" baseline="0">
                <a:solidFill>
                  <a:srgbClr val="000000"/>
                </a:solidFill>
                <a:latin typeface="+mj-lt"/>
              </a:defRPr>
            </a:lvl1pPr>
          </a:lstStyle>
          <a:p>
            <a:pPr lvl="0"/>
            <a:r>
              <a:rPr lang="en-US"/>
              <a:t>Click to Master text styles</a:t>
            </a:r>
          </a:p>
        </p:txBody>
      </p:sp>
      <p:sp>
        <p:nvSpPr>
          <p:cNvPr id="3" name="TextBox 2"/>
          <p:cNvSpPr txBox="1"/>
          <p:nvPr userDrawn="1"/>
        </p:nvSpPr>
        <p:spPr>
          <a:xfrm>
            <a:off x="472733" y="178128"/>
            <a:ext cx="3366306" cy="184666"/>
          </a:xfrm>
          <a:prstGeom prst="rect">
            <a:avLst/>
          </a:prstGeom>
          <a:noFill/>
        </p:spPr>
        <p:txBody>
          <a:bodyPr wrap="none" lIns="0" tIns="0" rIns="0" bIns="0" rtlCol="0">
            <a:spAutoFit/>
          </a:bodyPr>
          <a:lstStyle/>
          <a:p>
            <a:pPr algn="l"/>
            <a:r>
              <a:rPr lang="en-US" sz="1200" b="1" dirty="0">
                <a:latin typeface="+mj-lt"/>
              </a:rPr>
              <a:t>Marketing Communications – For Professional Investors</a:t>
            </a:r>
          </a:p>
        </p:txBody>
      </p:sp>
      <p:sp>
        <p:nvSpPr>
          <p:cNvPr id="9" name="Content Placeholder 5"/>
          <p:cNvSpPr>
            <a:spLocks noGrp="1"/>
          </p:cNvSpPr>
          <p:nvPr>
            <p:ph sz="quarter" idx="13" hasCustomPrompt="1"/>
          </p:nvPr>
        </p:nvSpPr>
        <p:spPr>
          <a:xfrm>
            <a:off x="452967" y="1152365"/>
            <a:ext cx="11272308" cy="347983"/>
          </a:xfrm>
        </p:spPr>
        <p:txBody>
          <a:bodyPr/>
          <a:lstStyle>
            <a:lvl1pPr>
              <a:spcBef>
                <a:spcPts val="0"/>
              </a:spcBef>
              <a:spcAft>
                <a:spcPts val="400"/>
              </a:spcAft>
              <a:defRPr sz="1400" cap="all" baseline="0"/>
            </a:lvl1pPr>
            <a:lvl2pPr marL="171450" indent="-171450">
              <a:spcBef>
                <a:spcPts val="0"/>
              </a:spcBef>
              <a:buFont typeface="Wingdings" panose="05000000000000000000" pitchFamily="2" charset="2"/>
              <a:buChar char="§"/>
              <a:defRPr sz="1600"/>
            </a:lvl2pPr>
            <a:lvl3pPr marL="540000" indent="-342900">
              <a:buFont typeface="Wingdings" panose="05000000000000000000" pitchFamily="2" charset="2"/>
              <a:buChar char="§"/>
              <a:defRPr/>
            </a:lvl3pPr>
            <a:lvl4pPr marL="718650" indent="-171450">
              <a:buClr>
                <a:schemeClr val="bg1">
                  <a:lumMod val="75000"/>
                </a:schemeClr>
              </a:buClr>
              <a:buFont typeface="Wingdings" panose="05000000000000000000" pitchFamily="2" charset="2"/>
              <a:buChar char="§"/>
              <a:defRPr baseline="0"/>
            </a:lvl4pPr>
          </a:lstStyle>
          <a:p>
            <a:pPr lvl="0"/>
            <a:r>
              <a:rPr lang="en-US"/>
              <a:t>Click to edit Master text styles</a:t>
            </a:r>
          </a:p>
        </p:txBody>
      </p:sp>
      <p:sp>
        <p:nvSpPr>
          <p:cNvPr id="22" name="Rectangle 21"/>
          <p:cNvSpPr/>
          <p:nvPr userDrawn="1"/>
        </p:nvSpPr>
        <p:spPr>
          <a:xfrm>
            <a:off x="1455534" y="4539842"/>
            <a:ext cx="4629325" cy="847027"/>
          </a:xfrm>
          <a:prstGeom prst="rect">
            <a:avLst/>
          </a:prstGeom>
          <a:solidFill>
            <a:srgbClr val="00A76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478" tIns="119565" rIns="121478" bIns="119565" numCol="1" spcCol="0" rtlCol="0" fromWordArt="0" anchor="ctr" anchorCtr="0" forceAA="0" compatLnSpc="1">
            <a:prstTxWarp prst="textNoShape">
              <a:avLst/>
            </a:prstTxWarp>
            <a:noAutofit/>
          </a:bodyPr>
          <a:lstStyle/>
          <a:p>
            <a:pPr algn="ctr" defTabSz="1214780"/>
            <a:endParaRPr lang="fr-FR" sz="1300" dirty="0">
              <a:solidFill>
                <a:srgbClr val="43B02A"/>
              </a:solidFill>
            </a:endParaRPr>
          </a:p>
        </p:txBody>
      </p:sp>
      <p:sp>
        <p:nvSpPr>
          <p:cNvPr id="17" name="Text Placeholder 16"/>
          <p:cNvSpPr>
            <a:spLocks noGrp="1"/>
          </p:cNvSpPr>
          <p:nvPr>
            <p:ph type="body" sz="quarter" idx="11"/>
          </p:nvPr>
        </p:nvSpPr>
        <p:spPr>
          <a:xfrm>
            <a:off x="1627720" y="4715661"/>
            <a:ext cx="3667193" cy="513679"/>
          </a:xfrm>
        </p:spPr>
        <p:txBody>
          <a:bodyPr/>
          <a:lstStyle>
            <a:lvl1pPr>
              <a:defRPr sz="1400" b="0" cap="all" baseline="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12600109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Mobile">
    <p:spTree>
      <p:nvGrpSpPr>
        <p:cNvPr id="1" name=""/>
        <p:cNvGrpSpPr/>
        <p:nvPr/>
      </p:nvGrpSpPr>
      <p:grpSpPr>
        <a:xfrm>
          <a:off x="0" y="0"/>
          <a:ext cx="0" cy="0"/>
          <a:chOff x="0" y="0"/>
          <a:chExt cx="0" cy="0"/>
        </a:xfrm>
      </p:grpSpPr>
      <p:sp>
        <p:nvSpPr>
          <p:cNvPr id="8"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cxnSp>
        <p:nvCxnSpPr>
          <p:cNvPr id="14" name="Straight Connector 11"/>
          <p:cNvCxnSpPr/>
          <p:nvPr userDrawn="1"/>
        </p:nvCxnSpPr>
        <p:spPr>
          <a:xfrm>
            <a:off x="239184" y="6120000"/>
            <a:ext cx="11712000" cy="0"/>
          </a:xfrm>
          <a:prstGeom prst="line">
            <a:avLst/>
          </a:prstGeom>
          <a:ln w="6350">
            <a:solidFill>
              <a:srgbClr val="C3C3C3"/>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9101543" y="3"/>
            <a:ext cx="3090457" cy="6119999"/>
          </a:xfrm>
          <a:prstGeom prst="rect">
            <a:avLst/>
          </a:prstGeom>
          <a:solidFill>
            <a:schemeClr val="accent3"/>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5" tIns="89985" rIns="91425" bIns="89985" numCol="1" spcCol="0" rtlCol="0" fromWordArt="0" anchor="ctr" anchorCtr="0" forceAA="0" compatLnSpc="1">
            <a:prstTxWarp prst="textNoShape">
              <a:avLst/>
            </a:prstTxWarp>
            <a:noAutofit/>
          </a:bodyPr>
          <a:lstStyle/>
          <a:p>
            <a:pPr algn="ctr" defTabSz="1212914"/>
            <a:endParaRPr lang="en-GB" sz="1500" dirty="0">
              <a:solidFill>
                <a:srgbClr val="000000"/>
              </a:solidFill>
            </a:endParaRPr>
          </a:p>
        </p:txBody>
      </p:sp>
      <p:pic>
        <p:nvPicPr>
          <p:cNvPr id="13" name="Picture 1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7426455" y="235069"/>
            <a:ext cx="3292479" cy="5869202"/>
          </a:xfrm>
          <a:prstGeom prst="rect">
            <a:avLst/>
          </a:prstGeom>
        </p:spPr>
      </p:pic>
      <p:sp>
        <p:nvSpPr>
          <p:cNvPr id="15" name="Picture Placeholder 15"/>
          <p:cNvSpPr>
            <a:spLocks noGrp="1"/>
          </p:cNvSpPr>
          <p:nvPr>
            <p:ph type="pic" sz="quarter" idx="18"/>
          </p:nvPr>
        </p:nvSpPr>
        <p:spPr>
          <a:xfrm>
            <a:off x="7947781" y="621482"/>
            <a:ext cx="2307522" cy="4992362"/>
          </a:xfrm>
          <a:custGeom>
            <a:avLst/>
            <a:gdLst>
              <a:gd name="connsiteX0" fmla="*/ 2000474 w 2307522"/>
              <a:gd name="connsiteY0" fmla="*/ 93 h 4939306"/>
              <a:gd name="connsiteX1" fmla="*/ 2231752 w 2307522"/>
              <a:gd name="connsiteY1" fmla="*/ 25096 h 4939306"/>
              <a:gd name="connsiteX2" fmla="*/ 2305573 w 2307522"/>
              <a:gd name="connsiteY2" fmla="*/ 201309 h 4939306"/>
              <a:gd name="connsiteX3" fmla="*/ 2304606 w 2307522"/>
              <a:gd name="connsiteY3" fmla="*/ 201289 h 4939306"/>
              <a:gd name="connsiteX4" fmla="*/ 2304606 w 2307522"/>
              <a:gd name="connsiteY4" fmla="*/ 4606521 h 4939306"/>
              <a:gd name="connsiteX5" fmla="*/ 2305573 w 2307522"/>
              <a:gd name="connsiteY5" fmla="*/ 4606488 h 4939306"/>
              <a:gd name="connsiteX6" fmla="*/ 2236514 w 2307522"/>
              <a:gd name="connsiteY6" fmla="*/ 4888932 h 4939306"/>
              <a:gd name="connsiteX7" fmla="*/ 2002855 w 2307522"/>
              <a:gd name="connsiteY7" fmla="*/ 4938179 h 4939306"/>
              <a:gd name="connsiteX8" fmla="*/ 1953504 w 2307522"/>
              <a:gd name="connsiteY8" fmla="*/ 4938061 h 4939306"/>
              <a:gd name="connsiteX9" fmla="*/ 1953504 w 2307522"/>
              <a:gd name="connsiteY9" fmla="*/ 4939306 h 4939306"/>
              <a:gd name="connsiteX10" fmla="*/ 1724547 w 2307522"/>
              <a:gd name="connsiteY10" fmla="*/ 4939306 h 4939306"/>
              <a:gd name="connsiteX11" fmla="*/ 582977 w 2307522"/>
              <a:gd name="connsiteY11" fmla="*/ 4939306 h 4939306"/>
              <a:gd name="connsiteX12" fmla="*/ 531922 w 2307522"/>
              <a:gd name="connsiteY12" fmla="*/ 4939306 h 4939306"/>
              <a:gd name="connsiteX13" fmla="*/ 531922 w 2307522"/>
              <a:gd name="connsiteY13" fmla="*/ 4938729 h 4939306"/>
              <a:gd name="connsiteX14" fmla="*/ 451971 w 2307522"/>
              <a:gd name="connsiteY14" fmla="*/ 4937826 h 4939306"/>
              <a:gd name="connsiteX15" fmla="*/ 71010 w 2307522"/>
              <a:gd name="connsiteY15" fmla="*/ 4888932 h 4939306"/>
              <a:gd name="connsiteX16" fmla="*/ 16 w 2307522"/>
              <a:gd name="connsiteY16" fmla="*/ 4684641 h 4939306"/>
              <a:gd name="connsiteX17" fmla="*/ 1255 w 2307522"/>
              <a:gd name="connsiteY17" fmla="*/ 4634588 h 4939306"/>
              <a:gd name="connsiteX18" fmla="*/ 350 w 2307522"/>
              <a:gd name="connsiteY18" fmla="*/ 4634588 h 4939306"/>
              <a:gd name="connsiteX19" fmla="*/ 350 w 2307522"/>
              <a:gd name="connsiteY19" fmla="*/ 170092 h 4939306"/>
              <a:gd name="connsiteX20" fmla="*/ 1067 w 2307522"/>
              <a:gd name="connsiteY20" fmla="*/ 170092 h 4939306"/>
              <a:gd name="connsiteX21" fmla="*/ 761 w 2307522"/>
              <a:gd name="connsiteY21" fmla="*/ 157817 h 4939306"/>
              <a:gd name="connsiteX22" fmla="*/ 37807 w 2307522"/>
              <a:gd name="connsiteY22" fmla="*/ 69794 h 4939306"/>
              <a:gd name="connsiteX23" fmla="*/ 66307 w 2307522"/>
              <a:gd name="connsiteY23" fmla="*/ 39426 h 4939306"/>
              <a:gd name="connsiteX24" fmla="*/ 80233 w 2307522"/>
              <a:gd name="connsiteY24" fmla="*/ 27936 h 4939306"/>
              <a:gd name="connsiteX25" fmla="*/ 117783 w 2307522"/>
              <a:gd name="connsiteY25" fmla="*/ 16113 h 4939306"/>
              <a:gd name="connsiteX26" fmla="*/ 307050 w 2307522"/>
              <a:gd name="connsiteY26" fmla="*/ 4337 h 4939306"/>
              <a:gd name="connsiteX27" fmla="*/ 582977 w 2307522"/>
              <a:gd name="connsiteY27" fmla="*/ 7909 h 4939306"/>
              <a:gd name="connsiteX28" fmla="*/ 665578 w 2307522"/>
              <a:gd name="connsiteY28" fmla="*/ 160272 h 4939306"/>
              <a:gd name="connsiteX29" fmla="*/ 677885 w 2307522"/>
              <a:gd name="connsiteY29" fmla="*/ 170092 h 4939306"/>
              <a:gd name="connsiteX30" fmla="*/ 1624320 w 2307522"/>
              <a:gd name="connsiteY30" fmla="*/ 170092 h 4939306"/>
              <a:gd name="connsiteX31" fmla="*/ 1641946 w 2307522"/>
              <a:gd name="connsiteY31" fmla="*/ 156028 h 4939306"/>
              <a:gd name="connsiteX32" fmla="*/ 1724547 w 2307522"/>
              <a:gd name="connsiteY32" fmla="*/ 3665 h 4939306"/>
              <a:gd name="connsiteX33" fmla="*/ 2000474 w 2307522"/>
              <a:gd name="connsiteY33" fmla="*/ 93 h 4939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307522" h="4939306">
                <a:moveTo>
                  <a:pt x="2000474" y="93"/>
                </a:moveTo>
                <a:cubicBezTo>
                  <a:pt x="2096815" y="-701"/>
                  <a:pt x="2185714" y="3268"/>
                  <a:pt x="2231752" y="25096"/>
                </a:cubicBezTo>
                <a:cubicBezTo>
                  <a:pt x="2315096" y="107646"/>
                  <a:pt x="2307954" y="125903"/>
                  <a:pt x="2305573" y="201309"/>
                </a:cubicBezTo>
                <a:lnTo>
                  <a:pt x="2304606" y="201289"/>
                </a:lnTo>
                <a:lnTo>
                  <a:pt x="2304606" y="4606521"/>
                </a:lnTo>
                <a:lnTo>
                  <a:pt x="2305573" y="4606488"/>
                </a:lnTo>
                <a:cubicBezTo>
                  <a:pt x="2307954" y="4733466"/>
                  <a:pt x="2319858" y="4749923"/>
                  <a:pt x="2236514" y="4888932"/>
                </a:cubicBezTo>
                <a:cubicBezTo>
                  <a:pt x="2190477" y="4925689"/>
                  <a:pt x="2100386" y="4935944"/>
                  <a:pt x="2002855" y="4938179"/>
                </a:cubicBezTo>
                <a:lnTo>
                  <a:pt x="1953504" y="4938061"/>
                </a:lnTo>
                <a:lnTo>
                  <a:pt x="1953504" y="4939306"/>
                </a:lnTo>
                <a:lnTo>
                  <a:pt x="1724547" y="4939306"/>
                </a:lnTo>
                <a:lnTo>
                  <a:pt x="582977" y="4939306"/>
                </a:lnTo>
                <a:lnTo>
                  <a:pt x="531922" y="4939306"/>
                </a:lnTo>
                <a:lnTo>
                  <a:pt x="531922" y="4938729"/>
                </a:lnTo>
                <a:lnTo>
                  <a:pt x="451971" y="4937826"/>
                </a:lnTo>
                <a:cubicBezTo>
                  <a:pt x="308241" y="4939573"/>
                  <a:pt x="140066" y="4944068"/>
                  <a:pt x="71010" y="4888932"/>
                </a:cubicBezTo>
                <a:cubicBezTo>
                  <a:pt x="8502" y="4784675"/>
                  <a:pt x="-429" y="4749354"/>
                  <a:pt x="16" y="4684641"/>
                </a:cubicBezTo>
                <a:lnTo>
                  <a:pt x="1255" y="4634588"/>
                </a:lnTo>
                <a:lnTo>
                  <a:pt x="350" y="4634588"/>
                </a:lnTo>
                <a:lnTo>
                  <a:pt x="350" y="170092"/>
                </a:lnTo>
                <a:lnTo>
                  <a:pt x="1067" y="170092"/>
                </a:lnTo>
                <a:lnTo>
                  <a:pt x="761" y="157817"/>
                </a:lnTo>
                <a:cubicBezTo>
                  <a:pt x="1431" y="127204"/>
                  <a:pt x="8129" y="105068"/>
                  <a:pt x="37807" y="69794"/>
                </a:cubicBezTo>
                <a:lnTo>
                  <a:pt x="66307" y="39426"/>
                </a:lnTo>
                <a:lnTo>
                  <a:pt x="80233" y="27936"/>
                </a:lnTo>
                <a:lnTo>
                  <a:pt x="117783" y="16113"/>
                </a:lnTo>
                <a:cubicBezTo>
                  <a:pt x="166724" y="5825"/>
                  <a:pt x="234795" y="3742"/>
                  <a:pt x="307050" y="4337"/>
                </a:cubicBezTo>
                <a:cubicBezTo>
                  <a:pt x="403391" y="5131"/>
                  <a:pt x="507174" y="10687"/>
                  <a:pt x="582977" y="7909"/>
                </a:cubicBezTo>
                <a:cubicBezTo>
                  <a:pt x="577024" y="134711"/>
                  <a:pt x="623310" y="139622"/>
                  <a:pt x="665578" y="160272"/>
                </a:cubicBezTo>
                <a:lnTo>
                  <a:pt x="677885" y="170092"/>
                </a:lnTo>
                <a:lnTo>
                  <a:pt x="1624320" y="170092"/>
                </a:lnTo>
                <a:lnTo>
                  <a:pt x="1641946" y="156028"/>
                </a:lnTo>
                <a:cubicBezTo>
                  <a:pt x="1684214" y="135378"/>
                  <a:pt x="1730500" y="130467"/>
                  <a:pt x="1724547" y="3665"/>
                </a:cubicBezTo>
                <a:cubicBezTo>
                  <a:pt x="1800350" y="6443"/>
                  <a:pt x="1904132" y="887"/>
                  <a:pt x="2000474" y="93"/>
                </a:cubicBezTo>
                <a:close/>
              </a:path>
            </a:pathLst>
          </a:custGeom>
          <a:solidFill>
            <a:schemeClr val="bg2"/>
          </a:solidFill>
        </p:spPr>
        <p:txBody>
          <a:bodyPr wrap="square" lIns="91425" tIns="45712" rIns="91425" bIns="45712">
            <a:noAutofit/>
          </a:bodyPr>
          <a:lstStyle/>
          <a:p>
            <a:endParaRPr lang="en-GB" dirty="0"/>
          </a:p>
        </p:txBody>
      </p:sp>
      <p:sp>
        <p:nvSpPr>
          <p:cNvPr id="9"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pic>
        <p:nvPicPr>
          <p:cNvPr id="3" name="Image 3">
            <a:extLst>
              <a:ext uri="{FF2B5EF4-FFF2-40B4-BE49-F238E27FC236}">
                <a16:creationId xmlns:a16="http://schemas.microsoft.com/office/drawing/2014/main" id="{9B40A843-047D-12C8-C03D-1F881BF99AF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35" y="6138610"/>
            <a:ext cx="12090586" cy="719390"/>
          </a:xfrm>
          <a:prstGeom prst="rect">
            <a:avLst/>
          </a:prstGeom>
        </p:spPr>
      </p:pic>
    </p:spTree>
    <p:extLst>
      <p:ext uri="{BB962C8B-B14F-4D97-AF65-F5344CB8AC3E}">
        <p14:creationId xmlns:p14="http://schemas.microsoft.com/office/powerpoint/2010/main" val="4269399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Laptop">
    <p:spTree>
      <p:nvGrpSpPr>
        <p:cNvPr id="1" name=""/>
        <p:cNvGrpSpPr/>
        <p:nvPr/>
      </p:nvGrpSpPr>
      <p:grpSpPr>
        <a:xfrm>
          <a:off x="0" y="0"/>
          <a:ext cx="0" cy="0"/>
          <a:chOff x="0" y="0"/>
          <a:chExt cx="0" cy="0"/>
        </a:xfrm>
      </p:grpSpPr>
      <p:sp>
        <p:nvSpPr>
          <p:cNvPr id="8"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cxnSp>
        <p:nvCxnSpPr>
          <p:cNvPr id="14" name="Straight Connector 11"/>
          <p:cNvCxnSpPr/>
          <p:nvPr userDrawn="1"/>
        </p:nvCxnSpPr>
        <p:spPr>
          <a:xfrm>
            <a:off x="239184" y="6120000"/>
            <a:ext cx="11712000" cy="0"/>
          </a:xfrm>
          <a:prstGeom prst="line">
            <a:avLst/>
          </a:prstGeom>
          <a:ln w="6350">
            <a:solidFill>
              <a:srgbClr val="C3C3C3"/>
            </a:solidFill>
          </a:ln>
        </p:spPr>
        <p:style>
          <a:lnRef idx="1">
            <a:schemeClr val="accent1"/>
          </a:lnRef>
          <a:fillRef idx="0">
            <a:schemeClr val="accent1"/>
          </a:fillRef>
          <a:effectRef idx="0">
            <a:schemeClr val="accent1"/>
          </a:effectRef>
          <a:fontRef idx="minor">
            <a:schemeClr val="tx1"/>
          </a:fontRef>
        </p:style>
      </p:cxnSp>
      <p:sp>
        <p:nvSpPr>
          <p:cNvPr id="22" name="Rectangle 21"/>
          <p:cNvSpPr/>
          <p:nvPr userDrawn="1"/>
        </p:nvSpPr>
        <p:spPr>
          <a:xfrm>
            <a:off x="9211703" y="0"/>
            <a:ext cx="2980297" cy="6120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5" tIns="89985" rIns="91425" bIns="89985" numCol="1" spcCol="0" rtlCol="0" fromWordArt="0" anchor="ctr" anchorCtr="0" forceAA="0" compatLnSpc="1">
            <a:prstTxWarp prst="textNoShape">
              <a:avLst/>
            </a:prstTxWarp>
            <a:noAutofit/>
          </a:bodyPr>
          <a:lstStyle/>
          <a:p>
            <a:pPr algn="ctr" defTabSz="1212914"/>
            <a:endParaRPr lang="en-GB" sz="1500" dirty="0">
              <a:solidFill>
                <a:srgbClr val="000000"/>
              </a:solidFill>
            </a:endParaRPr>
          </a:p>
        </p:txBody>
      </p:sp>
      <p:pic>
        <p:nvPicPr>
          <p:cNvPr id="23"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5398819" y="1369154"/>
            <a:ext cx="7776864" cy="3960440"/>
          </a:xfrm>
          <a:prstGeom prst="rect">
            <a:avLst/>
          </a:prstGeom>
        </p:spPr>
      </p:pic>
      <p:sp>
        <p:nvSpPr>
          <p:cNvPr id="24" name="Picture Placeholder 10"/>
          <p:cNvSpPr>
            <a:spLocks noGrp="1"/>
          </p:cNvSpPr>
          <p:nvPr>
            <p:ph type="pic" sz="quarter" idx="10" hasCustomPrompt="1"/>
          </p:nvPr>
        </p:nvSpPr>
        <p:spPr>
          <a:xfrm>
            <a:off x="7292524" y="1820880"/>
            <a:ext cx="3838357" cy="2416447"/>
          </a:xfrm>
          <a:prstGeom prst="rect">
            <a:avLst/>
          </a:prstGeom>
          <a:solidFill>
            <a:schemeClr val="bg2"/>
          </a:solidFill>
        </p:spPr>
        <p:txBody>
          <a:bodyPr lIns="91425" tIns="45712" rIns="91425" bIns="45712"/>
          <a:lstStyle>
            <a:lvl1pPr>
              <a:defRPr/>
            </a:lvl1pPr>
          </a:lstStyle>
          <a:p>
            <a:r>
              <a:rPr lang="en-GB" dirty="0"/>
              <a:t>CLICK TO CHANGE PICTURE</a:t>
            </a:r>
          </a:p>
        </p:txBody>
      </p:sp>
      <p:sp>
        <p:nvSpPr>
          <p:cNvPr id="9"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pic>
        <p:nvPicPr>
          <p:cNvPr id="3" name="Image 3">
            <a:extLst>
              <a:ext uri="{FF2B5EF4-FFF2-40B4-BE49-F238E27FC236}">
                <a16:creationId xmlns:a16="http://schemas.microsoft.com/office/drawing/2014/main" id="{FBECE439-4FEF-FCEE-EB8B-5397A654DBC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35" y="6138610"/>
            <a:ext cx="12090586" cy="719390"/>
          </a:xfrm>
          <a:prstGeom prst="rect">
            <a:avLst/>
          </a:prstGeom>
        </p:spPr>
      </p:pic>
    </p:spTree>
    <p:extLst>
      <p:ext uri="{BB962C8B-B14F-4D97-AF65-F5344CB8AC3E}">
        <p14:creationId xmlns:p14="http://schemas.microsoft.com/office/powerpoint/2010/main" val="8016356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lpha Experts">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322344"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17" name="Rectangle 16">
            <a:extLst>
              <a:ext uri="{FF2B5EF4-FFF2-40B4-BE49-F238E27FC236}">
                <a16:creationId xmlns:a16="http://schemas.microsoft.com/office/drawing/2014/main" id="{AA3F0A29-F132-4EA2-808A-1B821DC250D6}"/>
              </a:ext>
            </a:extLst>
          </p:cNvPr>
          <p:cNvSpPr/>
          <p:nvPr userDrawn="1"/>
        </p:nvSpPr>
        <p:spPr>
          <a:xfrm>
            <a:off x="1440000" y="4780800"/>
            <a:ext cx="10080000" cy="1036800"/>
          </a:xfrm>
          <a:prstGeom prst="rect">
            <a:avLst/>
          </a:prstGeom>
          <a:solidFill>
            <a:srgbClr val="F1F1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4" name="Rectangle 23">
            <a:extLst>
              <a:ext uri="{FF2B5EF4-FFF2-40B4-BE49-F238E27FC236}">
                <a16:creationId xmlns:a16="http://schemas.microsoft.com/office/drawing/2014/main" id="{A8432C3F-EAC8-49E6-913F-3BFBF2CD162A}"/>
              </a:ext>
            </a:extLst>
          </p:cNvPr>
          <p:cNvSpPr/>
          <p:nvPr userDrawn="1"/>
        </p:nvSpPr>
        <p:spPr>
          <a:xfrm>
            <a:off x="1440000" y="3376800"/>
            <a:ext cx="10080000" cy="1000800"/>
          </a:xfrm>
          <a:prstGeom prst="rect">
            <a:avLst/>
          </a:prstGeom>
          <a:solidFill>
            <a:srgbClr val="F1F1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5" name="Rectangle 24">
            <a:extLst>
              <a:ext uri="{FF2B5EF4-FFF2-40B4-BE49-F238E27FC236}">
                <a16:creationId xmlns:a16="http://schemas.microsoft.com/office/drawing/2014/main" id="{01AC3D42-0BB6-40B1-81FA-C96BF1CB349D}"/>
              </a:ext>
            </a:extLst>
          </p:cNvPr>
          <p:cNvSpPr/>
          <p:nvPr userDrawn="1"/>
        </p:nvSpPr>
        <p:spPr>
          <a:xfrm>
            <a:off x="1440000" y="1890000"/>
            <a:ext cx="10080000" cy="1044000"/>
          </a:xfrm>
          <a:prstGeom prst="rect">
            <a:avLst/>
          </a:prstGeom>
          <a:solidFill>
            <a:srgbClr val="F1F1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6" name="Content Placeholder 5">
            <a:extLst>
              <a:ext uri="{FF2B5EF4-FFF2-40B4-BE49-F238E27FC236}">
                <a16:creationId xmlns:a16="http://schemas.microsoft.com/office/drawing/2014/main" id="{689C2ADD-F300-423C-AE04-3B70AC4A5367}"/>
              </a:ext>
            </a:extLst>
          </p:cNvPr>
          <p:cNvSpPr>
            <a:spLocks noGrp="1"/>
          </p:cNvSpPr>
          <p:nvPr>
            <p:ph sz="quarter" idx="13"/>
          </p:nvPr>
        </p:nvSpPr>
        <p:spPr>
          <a:xfrm>
            <a:off x="452967" y="1323814"/>
            <a:ext cx="11345592" cy="398665"/>
          </a:xfrm>
        </p:spPr>
        <p:txBody>
          <a:bodyPr/>
          <a:lstStyle>
            <a:lvl1pPr>
              <a:spcBef>
                <a:spcPts val="0"/>
              </a:spcBef>
              <a:spcAft>
                <a:spcPts val="400"/>
              </a:spcAft>
              <a:defRPr sz="1400" b="0" cap="all" baseline="0">
                <a:latin typeface="+mn-lt"/>
              </a:defRPr>
            </a:lvl1pPr>
            <a:lvl2pPr marL="0" indent="0">
              <a:spcBef>
                <a:spcPts val="0"/>
              </a:spcBef>
              <a:buNone/>
              <a:defRPr sz="1000"/>
            </a:lvl2pPr>
          </a:lstStyle>
          <a:p>
            <a:pPr lvl="0"/>
            <a:r>
              <a:rPr lang="en-US"/>
              <a:t>Click to edit Master text styles</a:t>
            </a:r>
          </a:p>
        </p:txBody>
      </p:sp>
      <p:sp>
        <p:nvSpPr>
          <p:cNvPr id="27" name="Rectangle 26">
            <a:extLst>
              <a:ext uri="{FF2B5EF4-FFF2-40B4-BE49-F238E27FC236}">
                <a16:creationId xmlns:a16="http://schemas.microsoft.com/office/drawing/2014/main" id="{EA020A6F-C30F-4FB8-8FBB-8C19ABE36CA0}"/>
              </a:ext>
            </a:extLst>
          </p:cNvPr>
          <p:cNvSpPr/>
          <p:nvPr userDrawn="1"/>
        </p:nvSpPr>
        <p:spPr>
          <a:xfrm>
            <a:off x="1440000" y="1710003"/>
            <a:ext cx="10080000" cy="253387"/>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8" name="Text Placeholder 15">
            <a:extLst>
              <a:ext uri="{FF2B5EF4-FFF2-40B4-BE49-F238E27FC236}">
                <a16:creationId xmlns:a16="http://schemas.microsoft.com/office/drawing/2014/main" id="{5061BD65-0000-4AFD-AA3A-8855E4A897B0}"/>
              </a:ext>
            </a:extLst>
          </p:cNvPr>
          <p:cNvSpPr>
            <a:spLocks noGrp="1"/>
          </p:cNvSpPr>
          <p:nvPr>
            <p:ph type="body" sz="quarter" idx="16"/>
          </p:nvPr>
        </p:nvSpPr>
        <p:spPr>
          <a:xfrm>
            <a:off x="1680000" y="2001600"/>
            <a:ext cx="9600000" cy="864000"/>
          </a:xfrm>
        </p:spPr>
        <p:txBody>
          <a:bodyPr/>
          <a:lstStyle>
            <a:lvl1pPr>
              <a:lnSpc>
                <a:spcPts val="1000"/>
              </a:lnSpc>
              <a:spcBef>
                <a:spcPts val="300"/>
              </a:spcBef>
              <a:defRPr sz="800"/>
            </a:lvl1pPr>
          </a:lstStyle>
          <a:p>
            <a:pPr lvl="0"/>
            <a:r>
              <a:rPr lang="en-US"/>
              <a:t>Click to edit Master text styles</a:t>
            </a:r>
          </a:p>
        </p:txBody>
      </p:sp>
      <p:sp>
        <p:nvSpPr>
          <p:cNvPr id="29" name="Text Placeholder 17">
            <a:extLst>
              <a:ext uri="{FF2B5EF4-FFF2-40B4-BE49-F238E27FC236}">
                <a16:creationId xmlns:a16="http://schemas.microsoft.com/office/drawing/2014/main" id="{DF7D4243-C78D-4B93-B8B6-10C161F87357}"/>
              </a:ext>
            </a:extLst>
          </p:cNvPr>
          <p:cNvSpPr>
            <a:spLocks noGrp="1"/>
          </p:cNvSpPr>
          <p:nvPr>
            <p:ph type="body" sz="quarter" idx="17"/>
          </p:nvPr>
        </p:nvSpPr>
        <p:spPr>
          <a:xfrm>
            <a:off x="1680000" y="1710000"/>
            <a:ext cx="4800000" cy="252000"/>
          </a:xfrm>
        </p:spPr>
        <p:txBody>
          <a:bodyPr anchor="ctr" anchorCtr="0"/>
          <a:lstStyle>
            <a:lvl1pPr>
              <a:defRPr sz="1100" b="1">
                <a:solidFill>
                  <a:schemeClr val="bg1"/>
                </a:solidFill>
                <a:latin typeface="+mj-lt"/>
              </a:defRPr>
            </a:lvl1pPr>
          </a:lstStyle>
          <a:p>
            <a:pPr lvl="0"/>
            <a:r>
              <a:rPr lang="en-US"/>
              <a:t>Click to edit Master text styles</a:t>
            </a:r>
          </a:p>
        </p:txBody>
      </p:sp>
      <p:sp>
        <p:nvSpPr>
          <p:cNvPr id="30" name="Rectangle 29">
            <a:extLst>
              <a:ext uri="{FF2B5EF4-FFF2-40B4-BE49-F238E27FC236}">
                <a16:creationId xmlns:a16="http://schemas.microsoft.com/office/drawing/2014/main" id="{6EDC8A31-DF7D-4D12-8DC5-1769BCFDFF40}"/>
              </a:ext>
            </a:extLst>
          </p:cNvPr>
          <p:cNvSpPr/>
          <p:nvPr userDrawn="1"/>
        </p:nvSpPr>
        <p:spPr>
          <a:xfrm>
            <a:off x="1440000" y="3200403"/>
            <a:ext cx="10080000" cy="253387"/>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1" name="Text Placeholder 15">
            <a:extLst>
              <a:ext uri="{FF2B5EF4-FFF2-40B4-BE49-F238E27FC236}">
                <a16:creationId xmlns:a16="http://schemas.microsoft.com/office/drawing/2014/main" id="{A702BFBD-0702-4DFC-A1AF-5B9188E7CDDC}"/>
              </a:ext>
            </a:extLst>
          </p:cNvPr>
          <p:cNvSpPr>
            <a:spLocks noGrp="1"/>
          </p:cNvSpPr>
          <p:nvPr>
            <p:ph type="body" sz="quarter" idx="19"/>
          </p:nvPr>
        </p:nvSpPr>
        <p:spPr>
          <a:xfrm>
            <a:off x="1680000" y="3524400"/>
            <a:ext cx="9600000" cy="853200"/>
          </a:xfrm>
        </p:spPr>
        <p:txBody>
          <a:bodyPr/>
          <a:lstStyle>
            <a:lvl1pPr>
              <a:lnSpc>
                <a:spcPts val="1000"/>
              </a:lnSpc>
              <a:spcBef>
                <a:spcPts val="300"/>
              </a:spcBef>
              <a:defRPr sz="800"/>
            </a:lvl1pPr>
          </a:lstStyle>
          <a:p>
            <a:pPr lvl="0"/>
            <a:r>
              <a:rPr lang="en-US"/>
              <a:t>Click to edit Master text styles</a:t>
            </a:r>
          </a:p>
        </p:txBody>
      </p:sp>
      <p:sp>
        <p:nvSpPr>
          <p:cNvPr id="32" name="Text Placeholder 17">
            <a:extLst>
              <a:ext uri="{FF2B5EF4-FFF2-40B4-BE49-F238E27FC236}">
                <a16:creationId xmlns:a16="http://schemas.microsoft.com/office/drawing/2014/main" id="{65B1E736-5C00-4A0C-A506-CEFCC6844B46}"/>
              </a:ext>
            </a:extLst>
          </p:cNvPr>
          <p:cNvSpPr>
            <a:spLocks noGrp="1"/>
          </p:cNvSpPr>
          <p:nvPr>
            <p:ph type="body" sz="quarter" idx="20"/>
          </p:nvPr>
        </p:nvSpPr>
        <p:spPr>
          <a:xfrm>
            <a:off x="1680000" y="3200400"/>
            <a:ext cx="4800000" cy="241912"/>
          </a:xfrm>
        </p:spPr>
        <p:txBody>
          <a:bodyPr anchor="ctr" anchorCtr="0"/>
          <a:lstStyle>
            <a:lvl1pPr>
              <a:defRPr sz="1000" b="1">
                <a:solidFill>
                  <a:schemeClr val="bg1"/>
                </a:solidFill>
                <a:latin typeface="+mj-lt"/>
              </a:defRPr>
            </a:lvl1pPr>
          </a:lstStyle>
          <a:p>
            <a:pPr lvl="0"/>
            <a:r>
              <a:rPr lang="en-US"/>
              <a:t>Click to edit Master text styles</a:t>
            </a:r>
          </a:p>
        </p:txBody>
      </p:sp>
      <p:sp>
        <p:nvSpPr>
          <p:cNvPr id="33" name="Picture Placeholder 6">
            <a:extLst>
              <a:ext uri="{FF2B5EF4-FFF2-40B4-BE49-F238E27FC236}">
                <a16:creationId xmlns:a16="http://schemas.microsoft.com/office/drawing/2014/main" id="{DF45D162-888C-4920-8660-EFD079480F38}"/>
              </a:ext>
            </a:extLst>
          </p:cNvPr>
          <p:cNvSpPr>
            <a:spLocks noGrp="1"/>
          </p:cNvSpPr>
          <p:nvPr>
            <p:ph type="pic" sz="quarter" idx="14" hasCustomPrompt="1"/>
          </p:nvPr>
        </p:nvSpPr>
        <p:spPr>
          <a:xfrm>
            <a:off x="480000" y="1710000"/>
            <a:ext cx="1080000" cy="1220400"/>
          </a:xfrm>
          <a:solidFill>
            <a:schemeClr val="accent1"/>
          </a:solidFill>
        </p:spPr>
        <p:txBody>
          <a:bodyPr tIns="144000"/>
          <a:lstStyle>
            <a:lvl1pPr algn="ctr">
              <a:defRPr sz="1200"/>
            </a:lvl1pPr>
          </a:lstStyle>
          <a:p>
            <a:r>
              <a:rPr lang="en-GB" dirty="0"/>
              <a:t>Insert photo</a:t>
            </a:r>
            <a:endParaRPr lang="en-US" dirty="0"/>
          </a:p>
        </p:txBody>
      </p:sp>
      <p:sp>
        <p:nvSpPr>
          <p:cNvPr id="34" name="Picture Placeholder 6">
            <a:extLst>
              <a:ext uri="{FF2B5EF4-FFF2-40B4-BE49-F238E27FC236}">
                <a16:creationId xmlns:a16="http://schemas.microsoft.com/office/drawing/2014/main" id="{AE456CA4-B071-46F6-9A48-945A8950FD2D}"/>
              </a:ext>
            </a:extLst>
          </p:cNvPr>
          <p:cNvSpPr>
            <a:spLocks noGrp="1"/>
          </p:cNvSpPr>
          <p:nvPr>
            <p:ph type="pic" sz="quarter" idx="18" hasCustomPrompt="1"/>
          </p:nvPr>
        </p:nvSpPr>
        <p:spPr>
          <a:xfrm>
            <a:off x="508800" y="3200400"/>
            <a:ext cx="1080000" cy="1177200"/>
          </a:xfrm>
          <a:solidFill>
            <a:schemeClr val="accent1"/>
          </a:solidFill>
        </p:spPr>
        <p:txBody>
          <a:bodyPr tIns="144000"/>
          <a:lstStyle>
            <a:lvl1pPr algn="ctr">
              <a:defRPr sz="1200"/>
            </a:lvl1pPr>
          </a:lstStyle>
          <a:p>
            <a:r>
              <a:rPr lang="en-GB" dirty="0"/>
              <a:t>Insert photo</a:t>
            </a:r>
            <a:endParaRPr lang="en-US" dirty="0"/>
          </a:p>
        </p:txBody>
      </p:sp>
      <p:sp>
        <p:nvSpPr>
          <p:cNvPr id="35" name="Rectangle 34">
            <a:extLst>
              <a:ext uri="{FF2B5EF4-FFF2-40B4-BE49-F238E27FC236}">
                <a16:creationId xmlns:a16="http://schemas.microsoft.com/office/drawing/2014/main" id="{43BC8E15-8AAA-4111-997B-2F0B6CEAA920}"/>
              </a:ext>
            </a:extLst>
          </p:cNvPr>
          <p:cNvSpPr/>
          <p:nvPr userDrawn="1"/>
        </p:nvSpPr>
        <p:spPr>
          <a:xfrm>
            <a:off x="1440000" y="4640403"/>
            <a:ext cx="10080000" cy="253387"/>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6" name="Text Placeholder 17">
            <a:extLst>
              <a:ext uri="{FF2B5EF4-FFF2-40B4-BE49-F238E27FC236}">
                <a16:creationId xmlns:a16="http://schemas.microsoft.com/office/drawing/2014/main" id="{24F80760-2FA8-45ED-9731-3F2BD99592A6}"/>
              </a:ext>
            </a:extLst>
          </p:cNvPr>
          <p:cNvSpPr>
            <a:spLocks noGrp="1"/>
          </p:cNvSpPr>
          <p:nvPr>
            <p:ph type="body" sz="quarter" idx="22"/>
          </p:nvPr>
        </p:nvSpPr>
        <p:spPr>
          <a:xfrm>
            <a:off x="1680000" y="4640400"/>
            <a:ext cx="4800000" cy="241912"/>
          </a:xfrm>
        </p:spPr>
        <p:txBody>
          <a:bodyPr anchor="ctr" anchorCtr="0"/>
          <a:lstStyle>
            <a:lvl1pPr>
              <a:defRPr sz="1000" b="1">
                <a:solidFill>
                  <a:schemeClr val="bg1"/>
                </a:solidFill>
                <a:latin typeface="+mj-lt"/>
              </a:defRPr>
            </a:lvl1pPr>
          </a:lstStyle>
          <a:p>
            <a:pPr lvl="0"/>
            <a:r>
              <a:rPr lang="en-US"/>
              <a:t>Click to edit Master text styles</a:t>
            </a:r>
          </a:p>
        </p:txBody>
      </p:sp>
      <p:sp>
        <p:nvSpPr>
          <p:cNvPr id="37" name="Picture Placeholder 6">
            <a:extLst>
              <a:ext uri="{FF2B5EF4-FFF2-40B4-BE49-F238E27FC236}">
                <a16:creationId xmlns:a16="http://schemas.microsoft.com/office/drawing/2014/main" id="{AF0DB606-DAA7-4009-AC23-13BFF9578C3D}"/>
              </a:ext>
            </a:extLst>
          </p:cNvPr>
          <p:cNvSpPr>
            <a:spLocks noGrp="1"/>
          </p:cNvSpPr>
          <p:nvPr>
            <p:ph type="pic" sz="quarter" idx="15" hasCustomPrompt="1"/>
          </p:nvPr>
        </p:nvSpPr>
        <p:spPr>
          <a:xfrm>
            <a:off x="508800" y="4640400"/>
            <a:ext cx="1080000" cy="1180800"/>
          </a:xfrm>
          <a:solidFill>
            <a:schemeClr val="accent1"/>
          </a:solidFill>
        </p:spPr>
        <p:txBody>
          <a:bodyPr tIns="144000"/>
          <a:lstStyle>
            <a:lvl1pPr algn="ctr">
              <a:defRPr sz="1200"/>
            </a:lvl1pPr>
          </a:lstStyle>
          <a:p>
            <a:r>
              <a:rPr lang="en-GB" dirty="0"/>
              <a:t>Insert photo</a:t>
            </a:r>
            <a:endParaRPr lang="en-US" dirty="0"/>
          </a:p>
        </p:txBody>
      </p:sp>
      <p:sp>
        <p:nvSpPr>
          <p:cNvPr id="38" name="Text Placeholder 15">
            <a:extLst>
              <a:ext uri="{FF2B5EF4-FFF2-40B4-BE49-F238E27FC236}">
                <a16:creationId xmlns:a16="http://schemas.microsoft.com/office/drawing/2014/main" id="{9158A7CB-8782-4E62-9419-FFE3E5D8C5CA}"/>
              </a:ext>
            </a:extLst>
          </p:cNvPr>
          <p:cNvSpPr>
            <a:spLocks noGrp="1"/>
          </p:cNvSpPr>
          <p:nvPr>
            <p:ph type="body" sz="quarter" idx="21"/>
          </p:nvPr>
        </p:nvSpPr>
        <p:spPr>
          <a:xfrm>
            <a:off x="1680000" y="4964400"/>
            <a:ext cx="9600000" cy="776000"/>
          </a:xfrm>
        </p:spPr>
        <p:txBody>
          <a:bodyPr/>
          <a:lstStyle>
            <a:lvl1pPr>
              <a:lnSpc>
                <a:spcPts val="1000"/>
              </a:lnSpc>
              <a:spcBef>
                <a:spcPts val="300"/>
              </a:spcBef>
              <a:defRPr sz="800"/>
            </a:lvl1pPr>
          </a:lstStyle>
          <a:p>
            <a:pPr lvl="0"/>
            <a:r>
              <a:rPr lang="en-US"/>
              <a:t>Click to edit Master text styles</a:t>
            </a:r>
          </a:p>
        </p:txBody>
      </p:sp>
      <p:sp>
        <p:nvSpPr>
          <p:cNvPr id="39" name="Text Placeholder 17">
            <a:extLst>
              <a:ext uri="{FF2B5EF4-FFF2-40B4-BE49-F238E27FC236}">
                <a16:creationId xmlns:a16="http://schemas.microsoft.com/office/drawing/2014/main" id="{2A9F88F5-9BD5-44D2-9C6F-F7A5AC26D4D8}"/>
              </a:ext>
            </a:extLst>
          </p:cNvPr>
          <p:cNvSpPr>
            <a:spLocks noGrp="1"/>
          </p:cNvSpPr>
          <p:nvPr>
            <p:ph type="body" sz="quarter" idx="23"/>
          </p:nvPr>
        </p:nvSpPr>
        <p:spPr>
          <a:xfrm>
            <a:off x="8640000" y="1710000"/>
            <a:ext cx="2640000" cy="241200"/>
          </a:xfrm>
        </p:spPr>
        <p:txBody>
          <a:bodyPr anchor="ctr" anchorCtr="0"/>
          <a:lstStyle>
            <a:lvl1pPr algn="r">
              <a:defRPr sz="1100" b="0">
                <a:solidFill>
                  <a:schemeClr val="bg1"/>
                </a:solidFill>
                <a:latin typeface="+mj-lt"/>
              </a:defRPr>
            </a:lvl1pPr>
          </a:lstStyle>
          <a:p>
            <a:pPr lvl="0"/>
            <a:r>
              <a:rPr lang="en-US"/>
              <a:t>Click to edit Master text styles</a:t>
            </a:r>
          </a:p>
        </p:txBody>
      </p:sp>
      <p:sp>
        <p:nvSpPr>
          <p:cNvPr id="40" name="Text Placeholder 17">
            <a:extLst>
              <a:ext uri="{FF2B5EF4-FFF2-40B4-BE49-F238E27FC236}">
                <a16:creationId xmlns:a16="http://schemas.microsoft.com/office/drawing/2014/main" id="{FEBC675A-98F1-4CD7-A82D-49B3B4DC6FE2}"/>
              </a:ext>
            </a:extLst>
          </p:cNvPr>
          <p:cNvSpPr>
            <a:spLocks noGrp="1"/>
          </p:cNvSpPr>
          <p:nvPr>
            <p:ph type="body" sz="quarter" idx="24"/>
          </p:nvPr>
        </p:nvSpPr>
        <p:spPr>
          <a:xfrm>
            <a:off x="8640000" y="3200400"/>
            <a:ext cx="2640000" cy="241200"/>
          </a:xfrm>
        </p:spPr>
        <p:txBody>
          <a:bodyPr anchor="ctr" anchorCtr="0"/>
          <a:lstStyle>
            <a:lvl1pPr algn="r">
              <a:defRPr sz="1100" b="0">
                <a:solidFill>
                  <a:schemeClr val="bg1"/>
                </a:solidFill>
                <a:latin typeface="+mj-lt"/>
              </a:defRPr>
            </a:lvl1pPr>
          </a:lstStyle>
          <a:p>
            <a:pPr lvl="0"/>
            <a:r>
              <a:rPr lang="en-US"/>
              <a:t>Click to edit Master text styles</a:t>
            </a:r>
          </a:p>
        </p:txBody>
      </p:sp>
      <p:sp>
        <p:nvSpPr>
          <p:cNvPr id="41" name="Text Placeholder 17">
            <a:extLst>
              <a:ext uri="{FF2B5EF4-FFF2-40B4-BE49-F238E27FC236}">
                <a16:creationId xmlns:a16="http://schemas.microsoft.com/office/drawing/2014/main" id="{3B9D0378-5D08-4D7D-B1E8-FF0217F45498}"/>
              </a:ext>
            </a:extLst>
          </p:cNvPr>
          <p:cNvSpPr>
            <a:spLocks noGrp="1"/>
          </p:cNvSpPr>
          <p:nvPr>
            <p:ph type="body" sz="quarter" idx="25"/>
          </p:nvPr>
        </p:nvSpPr>
        <p:spPr>
          <a:xfrm>
            <a:off x="8640000" y="4640400"/>
            <a:ext cx="2640000" cy="241200"/>
          </a:xfrm>
        </p:spPr>
        <p:txBody>
          <a:bodyPr anchor="ctr" anchorCtr="0"/>
          <a:lstStyle>
            <a:lvl1pPr algn="r">
              <a:defRPr sz="1100" b="0">
                <a:solidFill>
                  <a:schemeClr val="bg1"/>
                </a:solidFill>
                <a:latin typeface="+mj-lt"/>
              </a:defRPr>
            </a:lvl1pPr>
          </a:lstStyle>
          <a:p>
            <a:pPr lvl="0"/>
            <a:r>
              <a:rPr lang="en-US"/>
              <a:t>Click to edit Master text styles</a:t>
            </a:r>
          </a:p>
        </p:txBody>
      </p:sp>
      <p:sp>
        <p:nvSpPr>
          <p:cNvPr id="43"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30" baseline="0">
                <a:solidFill>
                  <a:schemeClr val="tx1"/>
                </a:solidFill>
              </a:defRPr>
            </a:lvl1pPr>
          </a:lstStyle>
          <a:p>
            <a:pPr lvl="0"/>
            <a:r>
              <a:rPr lang="en-US"/>
              <a:t>Click to edit Master text styles</a:t>
            </a:r>
          </a:p>
        </p:txBody>
      </p:sp>
      <p:sp>
        <p:nvSpPr>
          <p:cNvPr id="44" name="Text Placeholder 4"/>
          <p:cNvSpPr>
            <a:spLocks noGrp="1"/>
          </p:cNvSpPr>
          <p:nvPr>
            <p:ph type="body" sz="quarter" idx="11"/>
          </p:nvPr>
        </p:nvSpPr>
        <p:spPr>
          <a:xfrm>
            <a:off x="8494390" y="158552"/>
            <a:ext cx="3230885"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25728607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2" name="Title 1"/>
          <p:cNvSpPr>
            <a:spLocks noGrp="1"/>
          </p:cNvSpPr>
          <p:nvPr>
            <p:ph type="title"/>
          </p:nvPr>
        </p:nvSpPr>
        <p:spPr>
          <a:xfrm>
            <a:off x="452968" y="475200"/>
            <a:ext cx="11345593"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6" name="Text Placeholder 5"/>
          <p:cNvSpPr>
            <a:spLocks noGrp="1"/>
          </p:cNvSpPr>
          <p:nvPr>
            <p:ph type="body" sz="quarter" idx="13"/>
          </p:nvPr>
        </p:nvSpPr>
        <p:spPr>
          <a:xfrm>
            <a:off x="452968" y="1324800"/>
            <a:ext cx="11272307" cy="4523184"/>
          </a:xfrm>
        </p:spPr>
        <p:txBody>
          <a:bodyPr/>
          <a:lstStyle>
            <a:lvl1pPr algn="just">
              <a:lnSpc>
                <a:spcPts val="1200"/>
              </a:lnSpc>
              <a:spcBef>
                <a:spcPts val="200"/>
              </a:spcBef>
              <a:defRPr sz="900"/>
            </a:lvl1pPr>
          </a:lstStyle>
          <a:p>
            <a:pPr lvl="0"/>
            <a:r>
              <a:rPr lang="en-US"/>
              <a:t>Click to edit Master text styles</a:t>
            </a:r>
          </a:p>
        </p:txBody>
      </p:sp>
      <p:sp>
        <p:nvSpPr>
          <p:cNvPr id="4" name="Text Placeholder 4"/>
          <p:cNvSpPr>
            <a:spLocks noGrp="1"/>
          </p:cNvSpPr>
          <p:nvPr>
            <p:ph type="body" sz="quarter" idx="10"/>
          </p:nvPr>
        </p:nvSpPr>
        <p:spPr>
          <a:xfrm>
            <a:off x="452968" y="158552"/>
            <a:ext cx="3230885"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7" name="Text Placeholder 4"/>
          <p:cNvSpPr>
            <a:spLocks noGrp="1"/>
          </p:cNvSpPr>
          <p:nvPr>
            <p:ph type="body" sz="quarter" idx="11"/>
          </p:nvPr>
        </p:nvSpPr>
        <p:spPr>
          <a:xfrm>
            <a:off x="7104112" y="158552"/>
            <a:ext cx="4621163"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Tree>
    <p:extLst>
      <p:ext uri="{BB962C8B-B14F-4D97-AF65-F5344CB8AC3E}">
        <p14:creationId xmlns:p14="http://schemas.microsoft.com/office/powerpoint/2010/main" val="3210210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Back Page">
    <p:spTree>
      <p:nvGrpSpPr>
        <p:cNvPr id="1" name=""/>
        <p:cNvGrpSpPr/>
        <p:nvPr/>
      </p:nvGrpSpPr>
      <p:grpSpPr>
        <a:xfrm>
          <a:off x="0" y="0"/>
          <a:ext cx="0" cy="0"/>
          <a:chOff x="0" y="0"/>
          <a:chExt cx="0" cy="0"/>
        </a:xfrm>
      </p:grpSpPr>
      <p:sp>
        <p:nvSpPr>
          <p:cNvPr id="10" name="Rectangle 9"/>
          <p:cNvSpPr/>
          <p:nvPr userDrawn="1"/>
        </p:nvSpPr>
        <p:spPr>
          <a:xfrm>
            <a:off x="7153" y="-15977"/>
            <a:ext cx="12192000" cy="5323664"/>
          </a:xfrm>
          <a:prstGeom prst="rect">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13" name="Text Placeholder 11">
            <a:extLst>
              <a:ext uri="{FF2B5EF4-FFF2-40B4-BE49-F238E27FC236}">
                <a16:creationId xmlns:a16="http://schemas.microsoft.com/office/drawing/2014/main" id="{70885C88-F46D-49B7-A6CF-74C6ED990D75}"/>
              </a:ext>
            </a:extLst>
          </p:cNvPr>
          <p:cNvSpPr>
            <a:spLocks noGrp="1"/>
          </p:cNvSpPr>
          <p:nvPr>
            <p:ph type="body" sz="quarter" idx="10"/>
          </p:nvPr>
        </p:nvSpPr>
        <p:spPr>
          <a:xfrm>
            <a:off x="416598" y="302399"/>
            <a:ext cx="5969488" cy="964800"/>
          </a:xfrm>
        </p:spPr>
        <p:txBody>
          <a:bodyPr/>
          <a:lstStyle>
            <a:lvl1pPr>
              <a:lnSpc>
                <a:spcPct val="100000"/>
              </a:lnSpc>
              <a:spcBef>
                <a:spcPts val="0"/>
              </a:spcBef>
              <a:spcAft>
                <a:spcPts val="0"/>
              </a:spcAft>
              <a:defRPr sz="1400" b="1" cap="all" baseline="0">
                <a:solidFill>
                  <a:schemeClr val="bg1"/>
                </a:solidFill>
                <a:latin typeface="+mj-lt"/>
              </a:defRPr>
            </a:lvl1pPr>
            <a:lvl2pPr marL="0" indent="0">
              <a:lnSpc>
                <a:spcPct val="100000"/>
              </a:lnSpc>
              <a:spcBef>
                <a:spcPts val="0"/>
              </a:spcBef>
              <a:spcAft>
                <a:spcPts val="0"/>
              </a:spcAft>
              <a:buNone/>
              <a:defRPr sz="1400">
                <a:solidFill>
                  <a:schemeClr val="bg1"/>
                </a:solidFill>
              </a:defRPr>
            </a:lvl2pPr>
          </a:lstStyle>
          <a:p>
            <a:pPr lvl="0"/>
            <a:r>
              <a:rPr lang="en-US"/>
              <a:t>Click to edit Master text styles</a:t>
            </a:r>
          </a:p>
          <a:p>
            <a:pPr lvl="1"/>
            <a:r>
              <a:rPr lang="en-US"/>
              <a:t>Second level</a:t>
            </a:r>
          </a:p>
        </p:txBody>
      </p:sp>
      <p:pic>
        <p:nvPicPr>
          <p:cNvPr id="18" name="ViewPoint_Logo_Black.png" descr="ViewPoint_Logo_Black.png">
            <a:hlinkClick r:id="rId2"/>
          </p:cNvPr>
          <p:cNvPicPr>
            <a:picLocks noChangeAspect="1"/>
          </p:cNvPicPr>
          <p:nvPr/>
        </p:nvPicPr>
        <p:blipFill>
          <a:blip r:embed="rId3"/>
          <a:stretch>
            <a:fillRect/>
          </a:stretch>
        </p:blipFill>
        <p:spPr>
          <a:xfrm>
            <a:off x="448359" y="1405862"/>
            <a:ext cx="1757387" cy="430130"/>
          </a:xfrm>
          <a:prstGeom prst="rect">
            <a:avLst/>
          </a:prstGeom>
          <a:ln w="12700">
            <a:miter lim="400000"/>
          </a:ln>
        </p:spPr>
      </p:pic>
      <p:grpSp>
        <p:nvGrpSpPr>
          <p:cNvPr id="2" name="Group 1">
            <a:extLst>
              <a:ext uri="{FF2B5EF4-FFF2-40B4-BE49-F238E27FC236}">
                <a16:creationId xmlns:a16="http://schemas.microsoft.com/office/drawing/2014/main" id="{7F8437B2-9CCC-37AE-68DF-E3AD2D5C071C}"/>
              </a:ext>
            </a:extLst>
          </p:cNvPr>
          <p:cNvGrpSpPr/>
          <p:nvPr userDrawn="1"/>
        </p:nvGrpSpPr>
        <p:grpSpPr>
          <a:xfrm>
            <a:off x="448359" y="2039825"/>
            <a:ext cx="1778031" cy="392400"/>
            <a:chOff x="448359" y="2039825"/>
            <a:chExt cx="1778031" cy="392400"/>
          </a:xfrm>
        </p:grpSpPr>
        <p:pic>
          <p:nvPicPr>
            <p:cNvPr id="76" name="Picture 75" descr="A green circle with white x in it&#10;&#10;Description automatically generated">
              <a:extLst>
                <a:ext uri="{FF2B5EF4-FFF2-40B4-BE49-F238E27FC236}">
                  <a16:creationId xmlns:a16="http://schemas.microsoft.com/office/drawing/2014/main" id="{AEA76A81-0914-F983-0F3E-2C1B6D9ACC7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10236" y="2039825"/>
              <a:ext cx="392400" cy="392400"/>
            </a:xfrm>
            <a:prstGeom prst="rect">
              <a:avLst/>
            </a:prstGeom>
          </p:spPr>
        </p:pic>
        <p:pic>
          <p:nvPicPr>
            <p:cNvPr id="77" name="Picture 76" descr="A green circle with white letters on it&#10;&#10;Description automatically generated">
              <a:extLst>
                <a:ext uri="{FF2B5EF4-FFF2-40B4-BE49-F238E27FC236}">
                  <a16:creationId xmlns:a16="http://schemas.microsoft.com/office/drawing/2014/main" id="{49C04D77-8371-156A-7288-7746EA21DD7F}"/>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48359" y="2039825"/>
              <a:ext cx="392400" cy="392400"/>
            </a:xfrm>
            <a:prstGeom prst="rect">
              <a:avLst/>
            </a:prstGeom>
          </p:spPr>
        </p:pic>
        <p:pic>
          <p:nvPicPr>
            <p:cNvPr id="78" name="Picture 77" descr="A green circle with a white play button&#10;&#10;Description automatically generated">
              <a:extLst>
                <a:ext uri="{FF2B5EF4-FFF2-40B4-BE49-F238E27FC236}">
                  <a16:creationId xmlns:a16="http://schemas.microsoft.com/office/drawing/2014/main" id="{F0AED694-0DF7-640D-479E-246C46F2A17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372113" y="2039825"/>
              <a:ext cx="392400" cy="392400"/>
            </a:xfrm>
            <a:prstGeom prst="rect">
              <a:avLst/>
            </a:prstGeom>
          </p:spPr>
        </p:pic>
        <p:pic>
          <p:nvPicPr>
            <p:cNvPr id="79" name="Picture 78" descr="A green circle with a white line on it and a globe with a cursor&#10;&#10;Description automatically generated">
              <a:extLst>
                <a:ext uri="{FF2B5EF4-FFF2-40B4-BE49-F238E27FC236}">
                  <a16:creationId xmlns:a16="http://schemas.microsoft.com/office/drawing/2014/main" id="{24095596-882E-AF94-9426-15E7F0F5DE22}"/>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833990" y="2039825"/>
              <a:ext cx="392400" cy="392400"/>
            </a:xfrm>
            <a:prstGeom prst="rect">
              <a:avLst/>
            </a:prstGeom>
          </p:spPr>
        </p:pic>
      </p:grpSp>
      <p:pic>
        <p:nvPicPr>
          <p:cNvPr id="3" name="Image 1">
            <a:extLst>
              <a:ext uri="{FF2B5EF4-FFF2-40B4-BE49-F238E27FC236}">
                <a16:creationId xmlns:a16="http://schemas.microsoft.com/office/drawing/2014/main" id="{0125AFE8-8390-C43B-A18D-B4769BE676E7}"/>
              </a:ext>
            </a:extLst>
          </p:cNvPr>
          <p:cNvPicPr>
            <a:picLocks noChangeAspect="1"/>
          </p:cNvPicPr>
          <p:nvPr userDrawn="1"/>
        </p:nvPicPr>
        <p:blipFill>
          <a:blip r:embed="rId8">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Tree>
    <p:extLst>
      <p:ext uri="{BB962C8B-B14F-4D97-AF65-F5344CB8AC3E}">
        <p14:creationId xmlns:p14="http://schemas.microsoft.com/office/powerpoint/2010/main" val="31175855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_Back Pag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0E3E467-D56C-9CCE-30AA-79BC9B06237A}"/>
              </a:ext>
            </a:extLst>
          </p:cNvPr>
          <p:cNvSpPr/>
          <p:nvPr userDrawn="1"/>
        </p:nvSpPr>
        <p:spPr>
          <a:xfrm>
            <a:off x="0" y="1"/>
            <a:ext cx="12192000" cy="6137999"/>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cxnSp>
        <p:nvCxnSpPr>
          <p:cNvPr id="4" name="Straight Connector 11">
            <a:extLst>
              <a:ext uri="{FF2B5EF4-FFF2-40B4-BE49-F238E27FC236}">
                <a16:creationId xmlns:a16="http://schemas.microsoft.com/office/drawing/2014/main" id="{2CB56472-0B2B-16D0-9AB2-0E1DBE7D149B}"/>
              </a:ext>
            </a:extLst>
          </p:cNvPr>
          <p:cNvCxnSpPr/>
          <p:nvPr userDrawn="1"/>
        </p:nvCxnSpPr>
        <p:spPr>
          <a:xfrm>
            <a:off x="239184" y="6120000"/>
            <a:ext cx="11712000" cy="0"/>
          </a:xfrm>
          <a:prstGeom prst="line">
            <a:avLst/>
          </a:prstGeom>
          <a:ln w="6350">
            <a:solidFill>
              <a:srgbClr val="C3C3C3"/>
            </a:solidFill>
          </a:ln>
        </p:spPr>
        <p:style>
          <a:lnRef idx="1">
            <a:schemeClr val="accent1"/>
          </a:lnRef>
          <a:fillRef idx="0">
            <a:schemeClr val="accent1"/>
          </a:fillRef>
          <a:effectRef idx="0">
            <a:schemeClr val="accent1"/>
          </a:effectRef>
          <a:fontRef idx="minor">
            <a:schemeClr val="tx1"/>
          </a:fontRef>
        </p:style>
      </p:cxnSp>
      <p:pic>
        <p:nvPicPr>
          <p:cNvPr id="5" name="Graphique 14">
            <a:extLst>
              <a:ext uri="{FF2B5EF4-FFF2-40B4-BE49-F238E27FC236}">
                <a16:creationId xmlns:a16="http://schemas.microsoft.com/office/drawing/2014/main" id="{F02843B5-0BBF-A7B2-31A2-4A0D38AC363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17128" b="5363"/>
          <a:stretch/>
        </p:blipFill>
        <p:spPr>
          <a:xfrm>
            <a:off x="7571771" y="-1"/>
            <a:ext cx="4620230" cy="5068223"/>
          </a:xfrm>
          <a:custGeom>
            <a:avLst/>
            <a:gdLst>
              <a:gd name="connsiteX0" fmla="*/ 0 w 4823638"/>
              <a:gd name="connsiteY0" fmla="*/ 0 h 5284969"/>
              <a:gd name="connsiteX1" fmla="*/ 4823638 w 4823638"/>
              <a:gd name="connsiteY1" fmla="*/ 0 h 5284969"/>
              <a:gd name="connsiteX2" fmla="*/ 4823638 w 4823638"/>
              <a:gd name="connsiteY2" fmla="*/ 5284969 h 5284969"/>
              <a:gd name="connsiteX3" fmla="*/ 0 w 4823638"/>
              <a:gd name="connsiteY3" fmla="*/ 5284969 h 5284969"/>
            </a:gdLst>
            <a:ahLst/>
            <a:cxnLst>
              <a:cxn ang="0">
                <a:pos x="connsiteX0" y="connsiteY0"/>
              </a:cxn>
              <a:cxn ang="0">
                <a:pos x="connsiteX1" y="connsiteY1"/>
              </a:cxn>
              <a:cxn ang="0">
                <a:pos x="connsiteX2" y="connsiteY2"/>
              </a:cxn>
              <a:cxn ang="0">
                <a:pos x="connsiteX3" y="connsiteY3"/>
              </a:cxn>
            </a:cxnLst>
            <a:rect l="l" t="t" r="r" b="b"/>
            <a:pathLst>
              <a:path w="4823638" h="5284969">
                <a:moveTo>
                  <a:pt x="0" y="0"/>
                </a:moveTo>
                <a:lnTo>
                  <a:pt x="4823638" y="0"/>
                </a:lnTo>
                <a:lnTo>
                  <a:pt x="4823638" y="5284969"/>
                </a:lnTo>
                <a:lnTo>
                  <a:pt x="0" y="5284969"/>
                </a:lnTo>
                <a:close/>
              </a:path>
            </a:pathLst>
          </a:custGeom>
        </p:spPr>
      </p:pic>
      <p:sp>
        <p:nvSpPr>
          <p:cNvPr id="13" name="Text Placeholder 11">
            <a:extLst>
              <a:ext uri="{FF2B5EF4-FFF2-40B4-BE49-F238E27FC236}">
                <a16:creationId xmlns:a16="http://schemas.microsoft.com/office/drawing/2014/main" id="{70885C88-F46D-49B7-A6CF-74C6ED990D75}"/>
              </a:ext>
            </a:extLst>
          </p:cNvPr>
          <p:cNvSpPr>
            <a:spLocks noGrp="1"/>
          </p:cNvSpPr>
          <p:nvPr>
            <p:ph type="body" sz="quarter" idx="10"/>
          </p:nvPr>
        </p:nvSpPr>
        <p:spPr>
          <a:xfrm>
            <a:off x="416598" y="302399"/>
            <a:ext cx="5969488" cy="964800"/>
          </a:xfrm>
        </p:spPr>
        <p:txBody>
          <a:bodyPr/>
          <a:lstStyle>
            <a:lvl1pPr>
              <a:lnSpc>
                <a:spcPct val="100000"/>
              </a:lnSpc>
              <a:spcBef>
                <a:spcPts val="0"/>
              </a:spcBef>
              <a:spcAft>
                <a:spcPts val="0"/>
              </a:spcAft>
              <a:defRPr sz="1400" b="1" cap="all" baseline="0">
                <a:solidFill>
                  <a:schemeClr val="bg1"/>
                </a:solidFill>
                <a:latin typeface="+mj-lt"/>
              </a:defRPr>
            </a:lvl1pPr>
            <a:lvl2pPr marL="0" indent="0">
              <a:lnSpc>
                <a:spcPct val="100000"/>
              </a:lnSpc>
              <a:spcBef>
                <a:spcPts val="0"/>
              </a:spcBef>
              <a:spcAft>
                <a:spcPts val="0"/>
              </a:spcAft>
              <a:buNone/>
              <a:defRPr sz="1400">
                <a:solidFill>
                  <a:schemeClr val="bg1"/>
                </a:solidFill>
              </a:defRPr>
            </a:lvl2pPr>
          </a:lstStyle>
          <a:p>
            <a:pPr lvl="0"/>
            <a:r>
              <a:rPr lang="en-US"/>
              <a:t>Click to edit Master text styles</a:t>
            </a:r>
          </a:p>
          <a:p>
            <a:pPr lvl="1"/>
            <a:r>
              <a:rPr lang="en-US"/>
              <a:t>Second level</a:t>
            </a:r>
          </a:p>
        </p:txBody>
      </p:sp>
      <p:pic>
        <p:nvPicPr>
          <p:cNvPr id="18" name="ViewPoint_Logo_Black.png" descr="ViewPoint_Logo_Black.png">
            <a:hlinkClick r:id="rId4"/>
          </p:cNvPr>
          <p:cNvPicPr>
            <a:picLocks noChangeAspect="1"/>
          </p:cNvPicPr>
          <p:nvPr/>
        </p:nvPicPr>
        <p:blipFill>
          <a:blip r:embed="rId5"/>
          <a:stretch>
            <a:fillRect/>
          </a:stretch>
        </p:blipFill>
        <p:spPr>
          <a:xfrm>
            <a:off x="448359" y="1405862"/>
            <a:ext cx="1757387" cy="430130"/>
          </a:xfrm>
          <a:prstGeom prst="rect">
            <a:avLst/>
          </a:prstGeom>
          <a:ln w="12700">
            <a:miter lim="400000"/>
          </a:ln>
        </p:spPr>
      </p:pic>
      <p:grpSp>
        <p:nvGrpSpPr>
          <p:cNvPr id="2" name="Group 1">
            <a:extLst>
              <a:ext uri="{FF2B5EF4-FFF2-40B4-BE49-F238E27FC236}">
                <a16:creationId xmlns:a16="http://schemas.microsoft.com/office/drawing/2014/main" id="{7F8437B2-9CCC-37AE-68DF-E3AD2D5C071C}"/>
              </a:ext>
            </a:extLst>
          </p:cNvPr>
          <p:cNvGrpSpPr/>
          <p:nvPr userDrawn="1"/>
        </p:nvGrpSpPr>
        <p:grpSpPr>
          <a:xfrm>
            <a:off x="448359" y="2039825"/>
            <a:ext cx="1778031" cy="392400"/>
            <a:chOff x="448359" y="2039825"/>
            <a:chExt cx="1778031" cy="392400"/>
          </a:xfrm>
        </p:grpSpPr>
        <p:pic>
          <p:nvPicPr>
            <p:cNvPr id="76" name="Picture 75" descr="A green circle with white x in it&#10;&#10;Description automatically generated">
              <a:extLst>
                <a:ext uri="{FF2B5EF4-FFF2-40B4-BE49-F238E27FC236}">
                  <a16:creationId xmlns:a16="http://schemas.microsoft.com/office/drawing/2014/main" id="{AEA76A81-0914-F983-0F3E-2C1B6D9ACC7C}"/>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10236" y="2039825"/>
              <a:ext cx="392400" cy="392400"/>
            </a:xfrm>
            <a:prstGeom prst="rect">
              <a:avLst/>
            </a:prstGeom>
          </p:spPr>
        </p:pic>
        <p:pic>
          <p:nvPicPr>
            <p:cNvPr id="77" name="Picture 76" descr="A green circle with white letters on it&#10;&#10;Description automatically generated">
              <a:extLst>
                <a:ext uri="{FF2B5EF4-FFF2-40B4-BE49-F238E27FC236}">
                  <a16:creationId xmlns:a16="http://schemas.microsoft.com/office/drawing/2014/main" id="{49C04D77-8371-156A-7288-7746EA21DD7F}"/>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48359" y="2039825"/>
              <a:ext cx="392400" cy="392400"/>
            </a:xfrm>
            <a:prstGeom prst="rect">
              <a:avLst/>
            </a:prstGeom>
          </p:spPr>
        </p:pic>
        <p:pic>
          <p:nvPicPr>
            <p:cNvPr id="78" name="Picture 77" descr="A green circle with a white play button&#10;&#10;Description automatically generated">
              <a:extLst>
                <a:ext uri="{FF2B5EF4-FFF2-40B4-BE49-F238E27FC236}">
                  <a16:creationId xmlns:a16="http://schemas.microsoft.com/office/drawing/2014/main" id="{F0AED694-0DF7-640D-479E-246C46F2A17B}"/>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372113" y="2039825"/>
              <a:ext cx="392400" cy="392400"/>
            </a:xfrm>
            <a:prstGeom prst="rect">
              <a:avLst/>
            </a:prstGeom>
          </p:spPr>
        </p:pic>
        <p:pic>
          <p:nvPicPr>
            <p:cNvPr id="79" name="Picture 78" descr="A green circle with a white line on it and a globe with a cursor&#10;&#10;Description automatically generated">
              <a:extLst>
                <a:ext uri="{FF2B5EF4-FFF2-40B4-BE49-F238E27FC236}">
                  <a16:creationId xmlns:a16="http://schemas.microsoft.com/office/drawing/2014/main" id="{24095596-882E-AF94-9426-15E7F0F5DE22}"/>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833990" y="2039825"/>
              <a:ext cx="392400" cy="392400"/>
            </a:xfrm>
            <a:prstGeom prst="rect">
              <a:avLst/>
            </a:prstGeom>
          </p:spPr>
        </p:pic>
      </p:grpSp>
      <p:pic>
        <p:nvPicPr>
          <p:cNvPr id="6" name="Image 1">
            <a:extLst>
              <a:ext uri="{FF2B5EF4-FFF2-40B4-BE49-F238E27FC236}">
                <a16:creationId xmlns:a16="http://schemas.microsoft.com/office/drawing/2014/main" id="{0DD114B6-216C-08AB-3D45-BC26DA54B6AD}"/>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Tree>
    <p:extLst>
      <p:ext uri="{BB962C8B-B14F-4D97-AF65-F5344CB8AC3E}">
        <p14:creationId xmlns:p14="http://schemas.microsoft.com/office/powerpoint/2010/main" val="2529985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simple">
    <p:spTree>
      <p:nvGrpSpPr>
        <p:cNvPr id="1" name=""/>
        <p:cNvGrpSpPr/>
        <p:nvPr/>
      </p:nvGrpSpPr>
      <p:grpSpPr>
        <a:xfrm>
          <a:off x="0" y="0"/>
          <a:ext cx="0" cy="0"/>
          <a:chOff x="0" y="0"/>
          <a:chExt cx="0" cy="0"/>
        </a:xfrm>
      </p:grpSpPr>
      <p:sp>
        <p:nvSpPr>
          <p:cNvPr id="16" name="Rectangle 15"/>
          <p:cNvSpPr/>
          <p:nvPr userDrawn="1"/>
        </p:nvSpPr>
        <p:spPr>
          <a:xfrm>
            <a:off x="0" y="0"/>
            <a:ext cx="12204000" cy="5061600"/>
          </a:xfrm>
          <a:prstGeom prst="rect">
            <a:avLst/>
          </a:prstGeom>
          <a:solidFill>
            <a:srgbClr val="00A76C"/>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pic>
        <p:nvPicPr>
          <p:cNvPr id="18" name="Image 17"/>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5068222"/>
            <a:ext cx="12199153" cy="1787176"/>
          </a:xfrm>
          <a:prstGeom prst="rect">
            <a:avLst/>
          </a:prstGeom>
        </p:spPr>
      </p:pic>
      <p:sp>
        <p:nvSpPr>
          <p:cNvPr id="19" name="Content Placeholder 14"/>
          <p:cNvSpPr>
            <a:spLocks noGrp="1"/>
          </p:cNvSpPr>
          <p:nvPr>
            <p:ph sz="quarter" idx="10" hasCustomPrompt="1"/>
          </p:nvPr>
        </p:nvSpPr>
        <p:spPr>
          <a:xfrm>
            <a:off x="452967" y="558985"/>
            <a:ext cx="11272308" cy="436611"/>
          </a:xfrm>
        </p:spPr>
        <p:txBody>
          <a:bodyPr/>
          <a:lstStyle>
            <a:lvl1pPr>
              <a:lnSpc>
                <a:spcPct val="85000"/>
              </a:lnSpc>
              <a:defRPr sz="3900" b="1" cap="all" spc="-50" baseline="0">
                <a:solidFill>
                  <a:schemeClr val="bg1"/>
                </a:solidFill>
                <a:latin typeface="+mj-lt"/>
              </a:defRPr>
            </a:lvl1pPr>
          </a:lstStyle>
          <a:p>
            <a:pPr lvl="0"/>
            <a:r>
              <a:rPr lang="en-US"/>
              <a:t>Click to Master text styles</a:t>
            </a:r>
          </a:p>
        </p:txBody>
      </p:sp>
      <p:sp>
        <p:nvSpPr>
          <p:cNvPr id="20" name="TextBox 2"/>
          <p:cNvSpPr txBox="1"/>
          <p:nvPr userDrawn="1"/>
        </p:nvSpPr>
        <p:spPr>
          <a:xfrm>
            <a:off x="472733" y="178128"/>
            <a:ext cx="3366306" cy="184666"/>
          </a:xfrm>
          <a:prstGeom prst="rect">
            <a:avLst/>
          </a:prstGeom>
          <a:noFill/>
        </p:spPr>
        <p:txBody>
          <a:bodyPr wrap="none" lIns="0" tIns="0" rIns="0" bIns="0" rtlCol="0">
            <a:spAutoFit/>
          </a:bodyPr>
          <a:lstStyle/>
          <a:p>
            <a:pPr algn="l"/>
            <a:r>
              <a:rPr lang="en-US" sz="1200" b="1" dirty="0">
                <a:solidFill>
                  <a:schemeClr val="bg1"/>
                </a:solidFill>
                <a:latin typeface="+mj-lt"/>
              </a:rPr>
              <a:t>Marketing Communications – For Professional Investors</a:t>
            </a:r>
          </a:p>
        </p:txBody>
      </p:sp>
      <p:sp>
        <p:nvSpPr>
          <p:cNvPr id="21" name="Content Placeholder 5"/>
          <p:cNvSpPr>
            <a:spLocks noGrp="1"/>
          </p:cNvSpPr>
          <p:nvPr>
            <p:ph sz="quarter" idx="13" hasCustomPrompt="1"/>
          </p:nvPr>
        </p:nvSpPr>
        <p:spPr>
          <a:xfrm>
            <a:off x="452966" y="1152365"/>
            <a:ext cx="11272309" cy="347983"/>
          </a:xfrm>
        </p:spPr>
        <p:txBody>
          <a:bodyPr/>
          <a:lstStyle>
            <a:lvl1pPr>
              <a:spcBef>
                <a:spcPts val="0"/>
              </a:spcBef>
              <a:spcAft>
                <a:spcPts val="400"/>
              </a:spcAft>
              <a:defRPr sz="1400" cap="all" baseline="0">
                <a:solidFill>
                  <a:schemeClr val="bg1"/>
                </a:solidFill>
              </a:defRPr>
            </a:lvl1pPr>
            <a:lvl2pPr marL="171450" indent="-171450">
              <a:spcBef>
                <a:spcPts val="0"/>
              </a:spcBef>
              <a:buFont typeface="Wingdings" panose="05000000000000000000" pitchFamily="2" charset="2"/>
              <a:buChar char="§"/>
              <a:defRPr sz="1600"/>
            </a:lvl2pPr>
            <a:lvl3pPr marL="540000" indent="-342900">
              <a:buFont typeface="Wingdings" panose="05000000000000000000" pitchFamily="2" charset="2"/>
              <a:buChar char="§"/>
              <a:defRPr/>
            </a:lvl3pPr>
            <a:lvl4pPr marL="718650" indent="-171450">
              <a:buClr>
                <a:schemeClr val="bg1">
                  <a:lumMod val="75000"/>
                </a:schemeClr>
              </a:buClr>
              <a:buFont typeface="Wingdings" panose="05000000000000000000" pitchFamily="2" charset="2"/>
              <a:buChar char="§"/>
              <a:defRPr baseline="0"/>
            </a:lvl4pPr>
          </a:lstStyle>
          <a:p>
            <a:pPr lvl="0"/>
            <a:r>
              <a:rPr lang="en-US"/>
              <a:t>Click to edit Master text styles</a:t>
            </a:r>
          </a:p>
        </p:txBody>
      </p:sp>
      <p:sp>
        <p:nvSpPr>
          <p:cNvPr id="23" name="Rectangle 22"/>
          <p:cNvSpPr/>
          <p:nvPr userDrawn="1"/>
        </p:nvSpPr>
        <p:spPr>
          <a:xfrm>
            <a:off x="1455534" y="4539842"/>
            <a:ext cx="4629325" cy="847027"/>
          </a:xfrm>
          <a:prstGeom prst="rect">
            <a:avLst/>
          </a:prstGeom>
          <a:solidFill>
            <a:srgbClr val="00915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478" tIns="119565" rIns="121478" bIns="119565" numCol="1" spcCol="0" rtlCol="0" fromWordArt="0" anchor="ctr" anchorCtr="0" forceAA="0" compatLnSpc="1">
            <a:prstTxWarp prst="textNoShape">
              <a:avLst/>
            </a:prstTxWarp>
            <a:noAutofit/>
          </a:bodyPr>
          <a:lstStyle/>
          <a:p>
            <a:pPr algn="ctr" defTabSz="1214780"/>
            <a:endParaRPr lang="fr-FR" sz="1300" dirty="0">
              <a:solidFill>
                <a:srgbClr val="43B02A"/>
              </a:solidFill>
            </a:endParaRPr>
          </a:p>
        </p:txBody>
      </p:sp>
      <p:sp>
        <p:nvSpPr>
          <p:cNvPr id="24" name="Text Placeholder 16"/>
          <p:cNvSpPr>
            <a:spLocks noGrp="1"/>
          </p:cNvSpPr>
          <p:nvPr>
            <p:ph type="body" sz="quarter" idx="11"/>
          </p:nvPr>
        </p:nvSpPr>
        <p:spPr>
          <a:xfrm>
            <a:off x="1627720" y="4715661"/>
            <a:ext cx="3667193" cy="513679"/>
          </a:xfrm>
        </p:spPr>
        <p:txBody>
          <a:bodyPr/>
          <a:lstStyle>
            <a:lvl1pPr>
              <a:defRPr sz="1400" b="0" cap="all" baseline="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283345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2968" y="475200"/>
            <a:ext cx="11272308" cy="525402"/>
          </a:xfrm>
        </p:spPr>
        <p:txBody>
          <a:bodyPr/>
          <a:lstStyle>
            <a:lvl1pPr algn="l">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9" y="158552"/>
            <a:ext cx="2618696"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dirty="0"/>
              <a:t>Click to edit Master text styles</a:t>
            </a:r>
          </a:p>
        </p:txBody>
      </p:sp>
      <p:sp>
        <p:nvSpPr>
          <p:cNvPr id="4" name="Text Placeholder 4"/>
          <p:cNvSpPr>
            <a:spLocks noGrp="1"/>
          </p:cNvSpPr>
          <p:nvPr>
            <p:ph type="body" sz="quarter" idx="11"/>
          </p:nvPr>
        </p:nvSpPr>
        <p:spPr>
          <a:xfrm>
            <a:off x="3359696" y="158552"/>
            <a:ext cx="8365579"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a:t>Click to edit Master text styles</a:t>
            </a:r>
          </a:p>
        </p:txBody>
      </p:sp>
      <p:sp>
        <p:nvSpPr>
          <p:cNvPr id="7"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322344" cy="300037"/>
          </a:xfrm>
        </p:spPr>
        <p:txBody>
          <a:bodyPr anchor="b" anchorCtr="0"/>
          <a:lstStyle>
            <a:lvl1pPr>
              <a:lnSpc>
                <a:spcPts val="1000"/>
              </a:lnSpc>
              <a:spcBef>
                <a:spcPts val="0"/>
              </a:spcBef>
              <a:defRPr sz="800" spc="0" baseline="0">
                <a:solidFill>
                  <a:schemeClr val="tx1"/>
                </a:solidFill>
                <a:latin typeface="+mj-lt"/>
              </a:defRPr>
            </a:lvl1pPr>
          </a:lstStyle>
          <a:p>
            <a:pPr lvl="0"/>
            <a:r>
              <a:rPr lang="en-US" dirty="0"/>
              <a:t>Click to edit Master text styles</a:t>
            </a:r>
          </a:p>
        </p:txBody>
      </p:sp>
    </p:spTree>
    <p:extLst>
      <p:ext uri="{BB962C8B-B14F-4D97-AF65-F5344CB8AC3E}">
        <p14:creationId xmlns:p14="http://schemas.microsoft.com/office/powerpoint/2010/main" val="401718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A674961-CEF9-B4A8-C08D-B6D437589A5C}"/>
              </a:ext>
            </a:extLst>
          </p:cNvPr>
          <p:cNvSpPr/>
          <p:nvPr userDrawn="1"/>
        </p:nvSpPr>
        <p:spPr>
          <a:xfrm>
            <a:off x="0" y="-1"/>
            <a:ext cx="12192000" cy="6137999"/>
          </a:xfrm>
          <a:prstGeom prst="rect">
            <a:avLst/>
          </a:prstGeom>
          <a:solidFill>
            <a:schemeClr val="accent2"/>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4" name="Forme libre : forme 3">
            <a:extLst>
              <a:ext uri="{FF2B5EF4-FFF2-40B4-BE49-F238E27FC236}">
                <a16:creationId xmlns:a16="http://schemas.microsoft.com/office/drawing/2014/main" id="{2AC19F1F-6849-02C4-B6B2-CBE4C87331C5}"/>
              </a:ext>
            </a:extLst>
          </p:cNvPr>
          <p:cNvSpPr>
            <a:spLocks noChangeAspect="1"/>
          </p:cNvSpPr>
          <p:nvPr userDrawn="1"/>
        </p:nvSpPr>
        <p:spPr>
          <a:xfrm>
            <a:off x="0" y="0"/>
            <a:ext cx="12192000" cy="6138000"/>
          </a:xfrm>
          <a:custGeom>
            <a:avLst/>
            <a:gdLst>
              <a:gd name="connsiteX0" fmla="*/ 1453991 w 12192000"/>
              <a:gd name="connsiteY0" fmla="*/ 0 h 6138000"/>
              <a:gd name="connsiteX1" fmla="*/ 6627435 w 12192000"/>
              <a:gd name="connsiteY1" fmla="*/ 0 h 6138000"/>
              <a:gd name="connsiteX2" fmla="*/ 6860966 w 12192000"/>
              <a:gd name="connsiteY2" fmla="*/ 93384 h 6138000"/>
              <a:gd name="connsiteX3" fmla="*/ 9192632 w 12192000"/>
              <a:gd name="connsiteY3" fmla="*/ 1235780 h 6138000"/>
              <a:gd name="connsiteX4" fmla="*/ 11998989 w 12192000"/>
              <a:gd name="connsiteY4" fmla="*/ 763471 h 6138000"/>
              <a:gd name="connsiteX5" fmla="*/ 12192000 w 12192000"/>
              <a:gd name="connsiteY5" fmla="*/ 751099 h 6138000"/>
              <a:gd name="connsiteX6" fmla="*/ 12192000 w 12192000"/>
              <a:gd name="connsiteY6" fmla="*/ 1990020 h 6138000"/>
              <a:gd name="connsiteX7" fmla="*/ 12172829 w 12192000"/>
              <a:gd name="connsiteY7" fmla="*/ 2010524 h 6138000"/>
              <a:gd name="connsiteX8" fmla="*/ 10756974 w 12192000"/>
              <a:gd name="connsiteY8" fmla="*/ 3217972 h 6138000"/>
              <a:gd name="connsiteX9" fmla="*/ 10787559 w 12192000"/>
              <a:gd name="connsiteY9" fmla="*/ 5889402 h 6138000"/>
              <a:gd name="connsiteX10" fmla="*/ 10762607 w 12192000"/>
              <a:gd name="connsiteY10" fmla="*/ 6138000 h 6138000"/>
              <a:gd name="connsiteX11" fmla="*/ 8088480 w 12192000"/>
              <a:gd name="connsiteY11" fmla="*/ 6138000 h 6138000"/>
              <a:gd name="connsiteX12" fmla="*/ 8008035 w 12192000"/>
              <a:gd name="connsiteY12" fmla="*/ 5940488 h 6138000"/>
              <a:gd name="connsiteX13" fmla="*/ 7616114 w 12192000"/>
              <a:gd name="connsiteY13" fmla="*/ 5208789 h 6138000"/>
              <a:gd name="connsiteX14" fmla="*/ 6120569 w 12192000"/>
              <a:gd name="connsiteY14" fmla="*/ 6085353 h 6138000"/>
              <a:gd name="connsiteX15" fmla="*/ 6029688 w 12192000"/>
              <a:gd name="connsiteY15" fmla="*/ 6138000 h 6138000"/>
              <a:gd name="connsiteX16" fmla="*/ 2946501 w 12192000"/>
              <a:gd name="connsiteY16" fmla="*/ 6138000 h 6138000"/>
              <a:gd name="connsiteX17" fmla="*/ 3133442 w 12192000"/>
              <a:gd name="connsiteY17" fmla="*/ 5888368 h 6138000"/>
              <a:gd name="connsiteX18" fmla="*/ 4152286 w 12192000"/>
              <a:gd name="connsiteY18" fmla="*/ 4407085 h 6138000"/>
              <a:gd name="connsiteX19" fmla="*/ 311759 w 12192000"/>
              <a:gd name="connsiteY19" fmla="*/ 4679897 h 6138000"/>
              <a:gd name="connsiteX20" fmla="*/ 0 w 12192000"/>
              <a:gd name="connsiteY20" fmla="*/ 4710345 h 6138000"/>
              <a:gd name="connsiteX21" fmla="*/ 0 w 12192000"/>
              <a:gd name="connsiteY21" fmla="*/ 3207513 h 6138000"/>
              <a:gd name="connsiteX22" fmla="*/ 584201 w 12192000"/>
              <a:gd name="connsiteY22" fmla="*/ 3041121 h 6138000"/>
              <a:gd name="connsiteX23" fmla="*/ 4600836 w 12192000"/>
              <a:gd name="connsiteY23" fmla="*/ 2159769 h 6138000"/>
              <a:gd name="connsiteX24" fmla="*/ 1762596 w 12192000"/>
              <a:gd name="connsiteY24" fmla="*/ 179013 h 613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192000" h="6138000">
                <a:moveTo>
                  <a:pt x="1453991" y="0"/>
                </a:moveTo>
                <a:lnTo>
                  <a:pt x="6627435" y="0"/>
                </a:lnTo>
                <a:lnTo>
                  <a:pt x="6860966" y="93384"/>
                </a:lnTo>
                <a:cubicBezTo>
                  <a:pt x="7767638" y="463630"/>
                  <a:pt x="8563699" y="851227"/>
                  <a:pt x="9192632" y="1235780"/>
                </a:cubicBezTo>
                <a:cubicBezTo>
                  <a:pt x="10147195" y="967170"/>
                  <a:pt x="11207104" y="821151"/>
                  <a:pt x="11998989" y="763471"/>
                </a:cubicBezTo>
                <a:lnTo>
                  <a:pt x="12192000" y="751099"/>
                </a:lnTo>
                <a:lnTo>
                  <a:pt x="12192000" y="1990020"/>
                </a:lnTo>
                <a:lnTo>
                  <a:pt x="12172829" y="2010524"/>
                </a:lnTo>
                <a:cubicBezTo>
                  <a:pt x="11823468" y="2372434"/>
                  <a:pt x="11364009" y="2768883"/>
                  <a:pt x="10756974" y="3217972"/>
                </a:cubicBezTo>
                <a:cubicBezTo>
                  <a:pt x="10913557" y="3636266"/>
                  <a:pt x="10904364" y="4643135"/>
                  <a:pt x="10787559" y="5889402"/>
                </a:cubicBezTo>
                <a:lnTo>
                  <a:pt x="10762607" y="6138000"/>
                </a:lnTo>
                <a:lnTo>
                  <a:pt x="8088480" y="6138000"/>
                </a:lnTo>
                <a:lnTo>
                  <a:pt x="8008035" y="5940488"/>
                </a:lnTo>
                <a:cubicBezTo>
                  <a:pt x="7890341" y="5666143"/>
                  <a:pt x="7760123" y="5420283"/>
                  <a:pt x="7616114" y="5208789"/>
                </a:cubicBezTo>
                <a:cubicBezTo>
                  <a:pt x="7050702" y="5541443"/>
                  <a:pt x="6562683" y="5828180"/>
                  <a:pt x="6120569" y="6085353"/>
                </a:cubicBezTo>
                <a:lnTo>
                  <a:pt x="6029688" y="6138000"/>
                </a:lnTo>
                <a:lnTo>
                  <a:pt x="2946501" y="6138000"/>
                </a:lnTo>
                <a:lnTo>
                  <a:pt x="3133442" y="5888368"/>
                </a:lnTo>
                <a:cubicBezTo>
                  <a:pt x="3786001" y="5004051"/>
                  <a:pt x="4152286" y="4407085"/>
                  <a:pt x="4152286" y="4407085"/>
                </a:cubicBezTo>
                <a:cubicBezTo>
                  <a:pt x="3018703" y="4467117"/>
                  <a:pt x="1692321" y="4555833"/>
                  <a:pt x="311759" y="4679897"/>
                </a:cubicBezTo>
                <a:lnTo>
                  <a:pt x="0" y="4710345"/>
                </a:lnTo>
                <a:lnTo>
                  <a:pt x="0" y="3207513"/>
                </a:lnTo>
                <a:lnTo>
                  <a:pt x="584201" y="3041121"/>
                </a:lnTo>
                <a:cubicBezTo>
                  <a:pt x="2098451" y="2622610"/>
                  <a:pt x="3529474" y="2304191"/>
                  <a:pt x="4600836" y="2159769"/>
                </a:cubicBezTo>
                <a:cubicBezTo>
                  <a:pt x="4310693" y="1759186"/>
                  <a:pt x="3120965" y="977984"/>
                  <a:pt x="1762596" y="179013"/>
                </a:cubicBezTo>
                <a:close/>
              </a:path>
            </a:pathLst>
          </a:custGeom>
          <a:solidFill>
            <a:schemeClr val="accent1"/>
          </a:solidFill>
          <a:ln w="7699" cap="flat">
            <a:noFill/>
            <a:prstDash val="solid"/>
            <a:miter/>
          </a:ln>
        </p:spPr>
        <p:txBody>
          <a:bodyPr rtlCol="0" anchor="ctr"/>
          <a:lstStyle/>
          <a:p>
            <a:endParaRPr lang="en-GB" dirty="0"/>
          </a:p>
        </p:txBody>
      </p:sp>
    </p:spTree>
    <p:extLst>
      <p:ext uri="{BB962C8B-B14F-4D97-AF65-F5344CB8AC3E}">
        <p14:creationId xmlns:p14="http://schemas.microsoft.com/office/powerpoint/2010/main" val="357872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A674961-CEF9-B4A8-C08D-B6D437589A5C}"/>
              </a:ext>
            </a:extLst>
          </p:cNvPr>
          <p:cNvSpPr/>
          <p:nvPr userDrawn="1"/>
        </p:nvSpPr>
        <p:spPr>
          <a:xfrm>
            <a:off x="0" y="1"/>
            <a:ext cx="12192000" cy="6137999"/>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sp>
        <p:nvSpPr>
          <p:cNvPr id="4" name="Forme libre : forme 3">
            <a:extLst>
              <a:ext uri="{FF2B5EF4-FFF2-40B4-BE49-F238E27FC236}">
                <a16:creationId xmlns:a16="http://schemas.microsoft.com/office/drawing/2014/main" id="{2AC19F1F-6849-02C4-B6B2-CBE4C87331C5}"/>
              </a:ext>
            </a:extLst>
          </p:cNvPr>
          <p:cNvSpPr>
            <a:spLocks noChangeAspect="1"/>
          </p:cNvSpPr>
          <p:nvPr userDrawn="1"/>
        </p:nvSpPr>
        <p:spPr>
          <a:xfrm>
            <a:off x="0" y="0"/>
            <a:ext cx="12192000" cy="6138000"/>
          </a:xfrm>
          <a:custGeom>
            <a:avLst/>
            <a:gdLst>
              <a:gd name="connsiteX0" fmla="*/ 1453991 w 12192000"/>
              <a:gd name="connsiteY0" fmla="*/ 0 h 6138000"/>
              <a:gd name="connsiteX1" fmla="*/ 6627435 w 12192000"/>
              <a:gd name="connsiteY1" fmla="*/ 0 h 6138000"/>
              <a:gd name="connsiteX2" fmla="*/ 6860966 w 12192000"/>
              <a:gd name="connsiteY2" fmla="*/ 93384 h 6138000"/>
              <a:gd name="connsiteX3" fmla="*/ 9192632 w 12192000"/>
              <a:gd name="connsiteY3" fmla="*/ 1235780 h 6138000"/>
              <a:gd name="connsiteX4" fmla="*/ 11998989 w 12192000"/>
              <a:gd name="connsiteY4" fmla="*/ 763471 h 6138000"/>
              <a:gd name="connsiteX5" fmla="*/ 12192000 w 12192000"/>
              <a:gd name="connsiteY5" fmla="*/ 751099 h 6138000"/>
              <a:gd name="connsiteX6" fmla="*/ 12192000 w 12192000"/>
              <a:gd name="connsiteY6" fmla="*/ 1990020 h 6138000"/>
              <a:gd name="connsiteX7" fmla="*/ 12172829 w 12192000"/>
              <a:gd name="connsiteY7" fmla="*/ 2010524 h 6138000"/>
              <a:gd name="connsiteX8" fmla="*/ 10756974 w 12192000"/>
              <a:gd name="connsiteY8" fmla="*/ 3217972 h 6138000"/>
              <a:gd name="connsiteX9" fmla="*/ 10787559 w 12192000"/>
              <a:gd name="connsiteY9" fmla="*/ 5889402 h 6138000"/>
              <a:gd name="connsiteX10" fmla="*/ 10762607 w 12192000"/>
              <a:gd name="connsiteY10" fmla="*/ 6138000 h 6138000"/>
              <a:gd name="connsiteX11" fmla="*/ 8088480 w 12192000"/>
              <a:gd name="connsiteY11" fmla="*/ 6138000 h 6138000"/>
              <a:gd name="connsiteX12" fmla="*/ 8008035 w 12192000"/>
              <a:gd name="connsiteY12" fmla="*/ 5940488 h 6138000"/>
              <a:gd name="connsiteX13" fmla="*/ 7616114 w 12192000"/>
              <a:gd name="connsiteY13" fmla="*/ 5208789 h 6138000"/>
              <a:gd name="connsiteX14" fmla="*/ 6120569 w 12192000"/>
              <a:gd name="connsiteY14" fmla="*/ 6085353 h 6138000"/>
              <a:gd name="connsiteX15" fmla="*/ 6029688 w 12192000"/>
              <a:gd name="connsiteY15" fmla="*/ 6138000 h 6138000"/>
              <a:gd name="connsiteX16" fmla="*/ 2946501 w 12192000"/>
              <a:gd name="connsiteY16" fmla="*/ 6138000 h 6138000"/>
              <a:gd name="connsiteX17" fmla="*/ 3133442 w 12192000"/>
              <a:gd name="connsiteY17" fmla="*/ 5888368 h 6138000"/>
              <a:gd name="connsiteX18" fmla="*/ 4152286 w 12192000"/>
              <a:gd name="connsiteY18" fmla="*/ 4407085 h 6138000"/>
              <a:gd name="connsiteX19" fmla="*/ 311759 w 12192000"/>
              <a:gd name="connsiteY19" fmla="*/ 4679897 h 6138000"/>
              <a:gd name="connsiteX20" fmla="*/ 0 w 12192000"/>
              <a:gd name="connsiteY20" fmla="*/ 4710345 h 6138000"/>
              <a:gd name="connsiteX21" fmla="*/ 0 w 12192000"/>
              <a:gd name="connsiteY21" fmla="*/ 3207513 h 6138000"/>
              <a:gd name="connsiteX22" fmla="*/ 584201 w 12192000"/>
              <a:gd name="connsiteY22" fmla="*/ 3041121 h 6138000"/>
              <a:gd name="connsiteX23" fmla="*/ 4600836 w 12192000"/>
              <a:gd name="connsiteY23" fmla="*/ 2159769 h 6138000"/>
              <a:gd name="connsiteX24" fmla="*/ 1762596 w 12192000"/>
              <a:gd name="connsiteY24" fmla="*/ 179013 h 613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192000" h="6138000">
                <a:moveTo>
                  <a:pt x="1453991" y="0"/>
                </a:moveTo>
                <a:lnTo>
                  <a:pt x="6627435" y="0"/>
                </a:lnTo>
                <a:lnTo>
                  <a:pt x="6860966" y="93384"/>
                </a:lnTo>
                <a:cubicBezTo>
                  <a:pt x="7767638" y="463630"/>
                  <a:pt x="8563699" y="851227"/>
                  <a:pt x="9192632" y="1235780"/>
                </a:cubicBezTo>
                <a:cubicBezTo>
                  <a:pt x="10147195" y="967170"/>
                  <a:pt x="11207104" y="821151"/>
                  <a:pt x="11998989" y="763471"/>
                </a:cubicBezTo>
                <a:lnTo>
                  <a:pt x="12192000" y="751099"/>
                </a:lnTo>
                <a:lnTo>
                  <a:pt x="12192000" y="1990020"/>
                </a:lnTo>
                <a:lnTo>
                  <a:pt x="12172829" y="2010524"/>
                </a:lnTo>
                <a:cubicBezTo>
                  <a:pt x="11823468" y="2372434"/>
                  <a:pt x="11364009" y="2768883"/>
                  <a:pt x="10756974" y="3217972"/>
                </a:cubicBezTo>
                <a:cubicBezTo>
                  <a:pt x="10913557" y="3636266"/>
                  <a:pt x="10904364" y="4643135"/>
                  <a:pt x="10787559" y="5889402"/>
                </a:cubicBezTo>
                <a:lnTo>
                  <a:pt x="10762607" y="6138000"/>
                </a:lnTo>
                <a:lnTo>
                  <a:pt x="8088480" y="6138000"/>
                </a:lnTo>
                <a:lnTo>
                  <a:pt x="8008035" y="5940488"/>
                </a:lnTo>
                <a:cubicBezTo>
                  <a:pt x="7890341" y="5666143"/>
                  <a:pt x="7760123" y="5420283"/>
                  <a:pt x="7616114" y="5208789"/>
                </a:cubicBezTo>
                <a:cubicBezTo>
                  <a:pt x="7050702" y="5541443"/>
                  <a:pt x="6562683" y="5828180"/>
                  <a:pt x="6120569" y="6085353"/>
                </a:cubicBezTo>
                <a:lnTo>
                  <a:pt x="6029688" y="6138000"/>
                </a:lnTo>
                <a:lnTo>
                  <a:pt x="2946501" y="6138000"/>
                </a:lnTo>
                <a:lnTo>
                  <a:pt x="3133442" y="5888368"/>
                </a:lnTo>
                <a:cubicBezTo>
                  <a:pt x="3786001" y="5004051"/>
                  <a:pt x="4152286" y="4407085"/>
                  <a:pt x="4152286" y="4407085"/>
                </a:cubicBezTo>
                <a:cubicBezTo>
                  <a:pt x="3018703" y="4467117"/>
                  <a:pt x="1692321" y="4555833"/>
                  <a:pt x="311759" y="4679897"/>
                </a:cubicBezTo>
                <a:lnTo>
                  <a:pt x="0" y="4710345"/>
                </a:lnTo>
                <a:lnTo>
                  <a:pt x="0" y="3207513"/>
                </a:lnTo>
                <a:lnTo>
                  <a:pt x="584201" y="3041121"/>
                </a:lnTo>
                <a:cubicBezTo>
                  <a:pt x="2098451" y="2622610"/>
                  <a:pt x="3529474" y="2304191"/>
                  <a:pt x="4600836" y="2159769"/>
                </a:cubicBezTo>
                <a:cubicBezTo>
                  <a:pt x="4310693" y="1759186"/>
                  <a:pt x="3120965" y="977984"/>
                  <a:pt x="1762596" y="179013"/>
                </a:cubicBezTo>
                <a:close/>
              </a:path>
            </a:pathLst>
          </a:custGeom>
          <a:solidFill>
            <a:schemeClr val="accent1">
              <a:lumMod val="75000"/>
            </a:schemeClr>
          </a:solidFill>
          <a:ln w="7699" cap="flat">
            <a:noFill/>
            <a:prstDash val="solid"/>
            <a:miter/>
          </a:ln>
        </p:spPr>
        <p:txBody>
          <a:bodyPr rtlCol="0" anchor="ctr"/>
          <a:lstStyle/>
          <a:p>
            <a:endParaRPr lang="en-GB" dirty="0"/>
          </a:p>
        </p:txBody>
      </p:sp>
    </p:spTree>
    <p:extLst>
      <p:ext uri="{BB962C8B-B14F-4D97-AF65-F5344CB8AC3E}">
        <p14:creationId xmlns:p14="http://schemas.microsoft.com/office/powerpoint/2010/main" val="3386882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A674961-CEF9-B4A8-C08D-B6D437589A5C}"/>
              </a:ext>
            </a:extLst>
          </p:cNvPr>
          <p:cNvSpPr/>
          <p:nvPr userDrawn="1"/>
        </p:nvSpPr>
        <p:spPr>
          <a:xfrm>
            <a:off x="0" y="1"/>
            <a:ext cx="12192000" cy="6137999"/>
          </a:xfrm>
          <a:prstGeom prst="rect">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150" sz="800" b="1"/>
          </a:p>
        </p:txBody>
      </p:sp>
      <p:pic>
        <p:nvPicPr>
          <p:cNvPr id="2" name="Graphique 25">
            <a:extLst>
              <a:ext uri="{FF2B5EF4-FFF2-40B4-BE49-F238E27FC236}">
                <a16:creationId xmlns:a16="http://schemas.microsoft.com/office/drawing/2014/main" id="{CC56E734-9203-5942-5897-8D3F241279C9}"/>
              </a:ext>
            </a:extLst>
          </p:cNvPr>
          <p:cNvPicPr>
            <a:picLocks noChangeAspect="1"/>
          </p:cNvPicPr>
          <p:nvPr userDrawn="1"/>
        </p:nvPicPr>
        <p:blipFill>
          <a:blip r:embed="rId2">
            <a:extLst>
              <a:ext uri="{96DAC541-7B7A-43D3-8B79-37D633B846F1}">
                <asvg:svgBlip xmlns:asvg="http://schemas.microsoft.com/office/drawing/2016/SVG/main" r:embed="rId3"/>
              </a:ext>
            </a:extLst>
          </a:blip>
          <a:srcRect t="13905" b="8229"/>
          <a:stretch>
            <a:fillRect/>
          </a:stretch>
        </p:blipFill>
        <p:spPr>
          <a:xfrm>
            <a:off x="1697251" y="-1"/>
            <a:ext cx="8208675" cy="6139791"/>
          </a:xfrm>
          <a:custGeom>
            <a:avLst/>
            <a:gdLst>
              <a:gd name="connsiteX0" fmla="*/ 0 w 8097676"/>
              <a:gd name="connsiteY0" fmla="*/ 0 h 6056768"/>
              <a:gd name="connsiteX1" fmla="*/ 8097676 w 8097676"/>
              <a:gd name="connsiteY1" fmla="*/ 0 h 6056768"/>
              <a:gd name="connsiteX2" fmla="*/ 8097676 w 8097676"/>
              <a:gd name="connsiteY2" fmla="*/ 6056768 h 6056768"/>
              <a:gd name="connsiteX3" fmla="*/ 0 w 8097676"/>
              <a:gd name="connsiteY3" fmla="*/ 6056768 h 6056768"/>
            </a:gdLst>
            <a:ahLst/>
            <a:cxnLst>
              <a:cxn ang="0">
                <a:pos x="connsiteX0" y="connsiteY0"/>
              </a:cxn>
              <a:cxn ang="0">
                <a:pos x="connsiteX1" y="connsiteY1"/>
              </a:cxn>
              <a:cxn ang="0">
                <a:pos x="connsiteX2" y="connsiteY2"/>
              </a:cxn>
              <a:cxn ang="0">
                <a:pos x="connsiteX3" y="connsiteY3"/>
              </a:cxn>
            </a:cxnLst>
            <a:rect l="l" t="t" r="r" b="b"/>
            <a:pathLst>
              <a:path w="8097676" h="6056768">
                <a:moveTo>
                  <a:pt x="0" y="0"/>
                </a:moveTo>
                <a:lnTo>
                  <a:pt x="8097676" y="0"/>
                </a:lnTo>
                <a:lnTo>
                  <a:pt x="8097676" y="6056768"/>
                </a:lnTo>
                <a:lnTo>
                  <a:pt x="0" y="6056768"/>
                </a:lnTo>
                <a:close/>
              </a:path>
            </a:pathLst>
          </a:custGeom>
        </p:spPr>
      </p:pic>
    </p:spTree>
    <p:extLst>
      <p:ext uri="{BB962C8B-B14F-4D97-AF65-F5344CB8AC3E}">
        <p14:creationId xmlns:p14="http://schemas.microsoft.com/office/powerpoint/2010/main" val="4056140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_Sub Heading only">
    <p:spTree>
      <p:nvGrpSpPr>
        <p:cNvPr id="1" name=""/>
        <p:cNvGrpSpPr/>
        <p:nvPr/>
      </p:nvGrpSpPr>
      <p:grpSpPr>
        <a:xfrm>
          <a:off x="0" y="0"/>
          <a:ext cx="0" cy="0"/>
          <a:chOff x="0" y="0"/>
          <a:chExt cx="0" cy="0"/>
        </a:xfrm>
      </p:grpSpPr>
      <p:sp>
        <p:nvSpPr>
          <p:cNvPr id="2" name="Title 1"/>
          <p:cNvSpPr>
            <a:spLocks noGrp="1"/>
          </p:cNvSpPr>
          <p:nvPr>
            <p:ph type="title"/>
          </p:nvPr>
        </p:nvSpPr>
        <p:spPr>
          <a:xfrm>
            <a:off x="452967" y="475200"/>
            <a:ext cx="11272308" cy="525402"/>
          </a:xfrm>
        </p:spPr>
        <p:txBody>
          <a:bodyPr/>
          <a:lstStyle>
            <a:lvl1pPr>
              <a:defRPr sz="2800">
                <a:latin typeface="Arial Narrow" panose="020B0606020202030204" pitchFamily="34" charset="0"/>
              </a:defRPr>
            </a:lvl1pPr>
          </a:lstStyle>
          <a:p>
            <a:r>
              <a:rPr lang="en-US"/>
              <a:t>Click to edit Master title style</a:t>
            </a:r>
            <a:endParaRPr lang="en-GB"/>
          </a:p>
        </p:txBody>
      </p:sp>
      <p:sp>
        <p:nvSpPr>
          <p:cNvPr id="5" name="Text Placeholder 4"/>
          <p:cNvSpPr>
            <a:spLocks noGrp="1"/>
          </p:cNvSpPr>
          <p:nvPr>
            <p:ph type="body" sz="quarter" idx="10"/>
          </p:nvPr>
        </p:nvSpPr>
        <p:spPr>
          <a:xfrm>
            <a:off x="452968" y="158552"/>
            <a:ext cx="3986847" cy="190562"/>
          </a:xfrm>
        </p:spPr>
        <p:txBody>
          <a:bodyPr/>
          <a:lstStyle>
            <a:lvl1pPr>
              <a:defRPr sz="1000" b="1" cap="all" baseline="0">
                <a:solidFill>
                  <a:schemeClr val="tx2"/>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dirty="0"/>
              <a:t>Click to edit Master text styles</a:t>
            </a:r>
          </a:p>
        </p:txBody>
      </p:sp>
      <p:sp>
        <p:nvSpPr>
          <p:cNvPr id="6" name="Content Placeholder 5"/>
          <p:cNvSpPr>
            <a:spLocks noGrp="1"/>
          </p:cNvSpPr>
          <p:nvPr>
            <p:ph sz="quarter" idx="13" hasCustomPrompt="1"/>
          </p:nvPr>
        </p:nvSpPr>
        <p:spPr>
          <a:xfrm>
            <a:off x="452967" y="1323812"/>
            <a:ext cx="11272308" cy="200188"/>
          </a:xfrm>
        </p:spPr>
        <p:txBody>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sz="1400" cap="all" baseline="0"/>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baseline="0"/>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a:lvl6pPr>
          </a:lstStyle>
          <a:p>
            <a:pPr marL="0" marR="0" lvl="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CLICK TO EDIT MASTER TEXT STYLES</a:t>
            </a:r>
          </a:p>
          <a:p>
            <a:pPr marL="360000" marR="0" lvl="1"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Second level</a:t>
            </a:r>
          </a:p>
          <a:p>
            <a:pPr marL="539750" marR="0" lvl="2"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a:pPr>
            <a:r>
              <a:rPr kumimoji="0" lang="en-GB" sz="1600" b="0" i="0" u="none" strike="noStrike" kern="1200" cap="none" spc="0" normalizeH="0" baseline="0" noProof="0">
                <a:ln>
                  <a:noFill/>
                </a:ln>
                <a:solidFill>
                  <a:srgbClr val="1D1D1B"/>
                </a:solidFill>
                <a:effectLst/>
                <a:uLnTx/>
                <a:uFillTx/>
                <a:latin typeface="+mn-lt"/>
                <a:ea typeface="+mn-ea"/>
                <a:cs typeface="+mn-cs"/>
              </a:rPr>
              <a:t>Third level</a:t>
            </a:r>
          </a:p>
          <a:p>
            <a:pPr marL="720000" marR="0" lvl="3"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a:pPr>
            <a:r>
              <a:rPr kumimoji="0" lang="en-GB" sz="1400" b="0" i="0" u="none" strike="noStrike" kern="1200" cap="none" spc="0" normalizeH="0" baseline="0" noProof="0">
                <a:ln>
                  <a:noFill/>
                </a:ln>
                <a:solidFill>
                  <a:prstClr val="white">
                    <a:lumMod val="65000"/>
                  </a:prstClr>
                </a:solidFill>
                <a:effectLst/>
                <a:uLnTx/>
                <a:uFillTx/>
                <a:latin typeface="+mn-lt"/>
                <a:ea typeface="+mn-ea"/>
                <a:cs typeface="+mn-cs"/>
              </a:rPr>
              <a:t>Fourth level</a:t>
            </a:r>
          </a:p>
          <a:p>
            <a:pPr marL="2057400" marR="0" lvl="4"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Fifth level</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400" b="0" i="0" u="none" strike="noStrike" kern="1200" cap="none" spc="0" normalizeH="0" baseline="0" noProof="0">
                <a:ln>
                  <a:noFill/>
                </a:ln>
                <a:solidFill>
                  <a:srgbClr val="1D1D1B"/>
                </a:solidFill>
                <a:effectLst/>
                <a:uLnTx/>
                <a:uFillTx/>
                <a:latin typeface="+mn-lt"/>
                <a:ea typeface="+mn-ea"/>
                <a:cs typeface="+mn-cs"/>
              </a:rPr>
              <a:t>Sixth level</a:t>
            </a:r>
          </a:p>
        </p:txBody>
      </p:sp>
      <p:sp>
        <p:nvSpPr>
          <p:cNvPr id="9" name="Text Placeholder 12">
            <a:extLst>
              <a:ext uri="{FF2B5EF4-FFF2-40B4-BE49-F238E27FC236}">
                <a16:creationId xmlns:a16="http://schemas.microsoft.com/office/drawing/2014/main" id="{5A991CDA-6939-4D96-9F88-EA199F3ED185}"/>
              </a:ext>
            </a:extLst>
          </p:cNvPr>
          <p:cNvSpPr>
            <a:spLocks noGrp="1"/>
          </p:cNvSpPr>
          <p:nvPr>
            <p:ph type="body" sz="quarter" idx="12"/>
          </p:nvPr>
        </p:nvSpPr>
        <p:spPr>
          <a:xfrm>
            <a:off x="452967" y="5730197"/>
            <a:ext cx="11272308" cy="300037"/>
          </a:xfrm>
        </p:spPr>
        <p:txBody>
          <a:bodyPr anchor="b" anchorCtr="0"/>
          <a:lstStyle>
            <a:lvl1pPr>
              <a:lnSpc>
                <a:spcPct val="100000"/>
              </a:lnSpc>
              <a:spcBef>
                <a:spcPts val="0"/>
              </a:spcBef>
              <a:defRPr sz="800" spc="0" baseline="0">
                <a:solidFill>
                  <a:schemeClr val="tx1"/>
                </a:solidFill>
                <a:latin typeface="+mj-lt"/>
              </a:defRPr>
            </a:lvl1pPr>
          </a:lstStyle>
          <a:p>
            <a:pPr lvl="0"/>
            <a:r>
              <a:rPr lang="en-US" dirty="0"/>
              <a:t>Click to edit Master text styles</a:t>
            </a:r>
          </a:p>
        </p:txBody>
      </p:sp>
      <p:sp>
        <p:nvSpPr>
          <p:cNvPr id="7" name="Text Placeholder 4"/>
          <p:cNvSpPr>
            <a:spLocks noGrp="1"/>
          </p:cNvSpPr>
          <p:nvPr>
            <p:ph type="body" sz="quarter" idx="11"/>
          </p:nvPr>
        </p:nvSpPr>
        <p:spPr>
          <a:xfrm>
            <a:off x="7392144" y="158552"/>
            <a:ext cx="4333131" cy="190562"/>
          </a:xfrm>
        </p:spPr>
        <p:txBody>
          <a:bodyPr/>
          <a:lstStyle>
            <a:lvl1pPr algn="r">
              <a:defRPr sz="1000" b="1" cap="all" baseline="0">
                <a:solidFill>
                  <a:srgbClr val="A4A4A4"/>
                </a:solidFill>
                <a:latin typeface="+mj-lt"/>
              </a:defRPr>
            </a:lvl1pPr>
            <a:lvl2pPr>
              <a:defRPr sz="1000" b="1">
                <a:solidFill>
                  <a:schemeClr val="tx2"/>
                </a:solidFill>
                <a:latin typeface="+mj-lt"/>
              </a:defRPr>
            </a:lvl2pPr>
            <a:lvl3pPr>
              <a:defRPr sz="1000" b="1">
                <a:solidFill>
                  <a:schemeClr val="tx2"/>
                </a:solidFill>
                <a:latin typeface="+mj-lt"/>
              </a:defRPr>
            </a:lvl3pPr>
            <a:lvl4pPr>
              <a:defRPr sz="1000" b="1">
                <a:solidFill>
                  <a:schemeClr val="tx2"/>
                </a:solidFill>
                <a:latin typeface="+mj-lt"/>
              </a:defRPr>
            </a:lvl4pPr>
            <a:lvl5pPr>
              <a:defRPr sz="1000" b="1">
                <a:solidFill>
                  <a:schemeClr val="tx2"/>
                </a:solidFill>
                <a:latin typeface="+mj-lt"/>
              </a:defRPr>
            </a:lvl5pPr>
          </a:lstStyle>
          <a:p>
            <a:pPr lvl="0"/>
            <a:r>
              <a:rPr lang="en-US" dirty="0"/>
              <a:t>Click to edit Master text styles</a:t>
            </a:r>
          </a:p>
        </p:txBody>
      </p:sp>
    </p:spTree>
    <p:extLst>
      <p:ext uri="{BB962C8B-B14F-4D97-AF65-F5344CB8AC3E}">
        <p14:creationId xmlns:p14="http://schemas.microsoft.com/office/powerpoint/2010/main" val="212449400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6752E13-620A-EDC0-4087-E54217DBA0E1}"/>
              </a:ext>
            </a:extLst>
          </p:cNvPr>
          <p:cNvPicPr>
            <a:picLocks noChangeAspect="1"/>
          </p:cNvPicPr>
          <p:nvPr userDrawn="1"/>
        </p:nvPicPr>
        <p:blipFill>
          <a:blip r:embed="rId37">
            <a:extLst>
              <a:ext uri="{28A0092B-C50C-407E-A947-70E740481C1C}">
                <a14:useLocalDpi xmlns:a14="http://schemas.microsoft.com/office/drawing/2010/main" val="0"/>
              </a:ext>
            </a:extLst>
          </a:blip>
          <a:stretch>
            <a:fillRect/>
          </a:stretch>
        </p:blipFill>
        <p:spPr>
          <a:xfrm>
            <a:off x="0" y="6132576"/>
            <a:ext cx="12192000" cy="725424"/>
          </a:xfrm>
          <a:prstGeom prst="rect">
            <a:avLst/>
          </a:prstGeom>
        </p:spPr>
      </p:pic>
      <p:sp>
        <p:nvSpPr>
          <p:cNvPr id="2" name="Title Placeholder 1"/>
          <p:cNvSpPr>
            <a:spLocks noGrp="1"/>
          </p:cNvSpPr>
          <p:nvPr>
            <p:ph type="title"/>
          </p:nvPr>
        </p:nvSpPr>
        <p:spPr>
          <a:xfrm>
            <a:off x="452966" y="476672"/>
            <a:ext cx="11272309" cy="525402"/>
          </a:xfrm>
          <a:prstGeom prst="rect">
            <a:avLst/>
          </a:prstGeom>
        </p:spPr>
        <p:txBody>
          <a:bodyPr vert="horz" lIns="0" tIns="0" rIns="0" bIns="0" rtlCol="0" anchor="b" anchorCtr="0">
            <a:noAutofit/>
          </a:bodyPr>
          <a:lstStyle/>
          <a:p>
            <a:pPr lvl="0"/>
            <a:r>
              <a:rPr lang="en-GB" noProof="0"/>
              <a:t>Click to edit Master title style</a:t>
            </a:r>
          </a:p>
        </p:txBody>
      </p:sp>
      <p:sp>
        <p:nvSpPr>
          <p:cNvPr id="3" name="Text Placeholder 2"/>
          <p:cNvSpPr>
            <a:spLocks noGrp="1"/>
          </p:cNvSpPr>
          <p:nvPr>
            <p:ph type="body" idx="1"/>
          </p:nvPr>
        </p:nvSpPr>
        <p:spPr>
          <a:xfrm>
            <a:off x="452968" y="1329977"/>
            <a:ext cx="11272307" cy="4636871"/>
          </a:xfrm>
          <a:prstGeom prst="rect">
            <a:avLst/>
          </a:prstGeom>
        </p:spPr>
        <p:txBody>
          <a:bodyPr vert="horz" lIns="0" tIns="0" rIns="0" bIns="0" rtlCol="0">
            <a:noAutofit/>
          </a:bodyPr>
          <a:lstStyle/>
          <a:p>
            <a:pPr marL="0" lvl="0" indent="0" algn="l" defTabSz="914400" rtl="0" eaLnBrk="1" latinLnBrk="0" hangingPunct="1">
              <a:spcBef>
                <a:spcPts val="500"/>
              </a:spcBef>
              <a:buClr>
                <a:schemeClr val="bg2"/>
              </a:buClr>
              <a:buSzPct val="90000"/>
              <a:buFont typeface="Wingdings" panose="05000000000000000000" pitchFamily="2" charset="2"/>
              <a:buNone/>
            </a:pPr>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a:p>
            <a:pPr lvl="5"/>
            <a:r>
              <a:rPr lang="en-GB" noProof="0"/>
              <a:t>Sixth level</a:t>
            </a:r>
          </a:p>
          <a:p>
            <a:pPr lvl="3"/>
            <a:endParaRPr lang="en-GB" noProof="0"/>
          </a:p>
        </p:txBody>
      </p:sp>
      <p:cxnSp>
        <p:nvCxnSpPr>
          <p:cNvPr id="12" name="Straight Connector 11"/>
          <p:cNvCxnSpPr/>
          <p:nvPr userDrawn="1"/>
        </p:nvCxnSpPr>
        <p:spPr>
          <a:xfrm>
            <a:off x="239184" y="6120000"/>
            <a:ext cx="11712000" cy="0"/>
          </a:xfrm>
          <a:prstGeom prst="line">
            <a:avLst/>
          </a:prstGeom>
          <a:ln w="6350">
            <a:solidFill>
              <a:srgbClr val="C3C3C3"/>
            </a:solidFill>
          </a:ln>
        </p:spPr>
        <p:style>
          <a:lnRef idx="1">
            <a:schemeClr val="accent1"/>
          </a:lnRef>
          <a:fillRef idx="0">
            <a:schemeClr val="accent1"/>
          </a:fillRef>
          <a:effectRef idx="0">
            <a:schemeClr val="accent1"/>
          </a:effectRef>
          <a:fontRef idx="minor">
            <a:schemeClr val="tx1"/>
          </a:fontRef>
        </p:style>
      </p:cxnSp>
      <p:sp>
        <p:nvSpPr>
          <p:cNvPr id="20" name="Espace réservé du numéro de diapositive 8"/>
          <p:cNvSpPr>
            <a:spLocks noGrp="1"/>
          </p:cNvSpPr>
          <p:nvPr userDrawn="1"/>
        </p:nvSpPr>
        <p:spPr bwMode="auto">
          <a:xfrm>
            <a:off x="11457731" y="6389150"/>
            <a:ext cx="240000" cy="180000"/>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defPPr>
              <a:defRPr lang="fr-FR"/>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76219AF-F5ED-455B-A512-B03AB3602319}" type="slidenum">
              <a:rPr lang="en-GB" sz="800" noProof="0" smtClean="0">
                <a:solidFill>
                  <a:srgbClr val="000000"/>
                </a:solidFill>
              </a:rPr>
              <a:pPr>
                <a:defRPr/>
              </a:pPr>
              <a:t>‹#›</a:t>
            </a:fld>
            <a:endParaRPr lang="en-GB" sz="800" noProof="0" dirty="0">
              <a:solidFill>
                <a:srgbClr val="000000"/>
              </a:solidFill>
            </a:endParaRPr>
          </a:p>
        </p:txBody>
      </p:sp>
      <p:cxnSp>
        <p:nvCxnSpPr>
          <p:cNvPr id="13" name="Straight Connector 12"/>
          <p:cNvCxnSpPr/>
          <p:nvPr userDrawn="1"/>
        </p:nvCxnSpPr>
        <p:spPr>
          <a:xfrm>
            <a:off x="239184" y="1144143"/>
            <a:ext cx="11712000" cy="0"/>
          </a:xfrm>
          <a:prstGeom prst="line">
            <a:avLst/>
          </a:prstGeom>
          <a:ln w="12700">
            <a:solidFill>
              <a:srgbClr val="939FA6"/>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D9BC90D-924D-442D-9D1C-D348A47EE5F6}"/>
              </a:ext>
            </a:extLst>
          </p:cNvPr>
          <p:cNvSpPr/>
          <p:nvPr userDrawn="1"/>
        </p:nvSpPr>
        <p:spPr>
          <a:xfrm>
            <a:off x="228000" y="0"/>
            <a:ext cx="11736000" cy="476672"/>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680" r:id="rId4"/>
    <p:sldLayoutId id="2147483669" r:id="rId5"/>
    <p:sldLayoutId id="2147483702" r:id="rId6"/>
    <p:sldLayoutId id="2147483703" r:id="rId7"/>
    <p:sldLayoutId id="2147483707" r:id="rId8"/>
    <p:sldLayoutId id="2147483694" r:id="rId9"/>
    <p:sldLayoutId id="2147483676" r:id="rId10"/>
    <p:sldLayoutId id="2147483706" r:id="rId11"/>
    <p:sldLayoutId id="2147483708" r:id="rId12"/>
    <p:sldLayoutId id="2147483709" r:id="rId13"/>
    <p:sldLayoutId id="2147483710" r:id="rId14"/>
    <p:sldLayoutId id="2147483683" r:id="rId15"/>
    <p:sldLayoutId id="2147483682" r:id="rId16"/>
    <p:sldLayoutId id="2147483681" r:id="rId17"/>
    <p:sldLayoutId id="2147483684" r:id="rId18"/>
    <p:sldLayoutId id="2147483685" r:id="rId19"/>
    <p:sldLayoutId id="2147483686" r:id="rId20"/>
    <p:sldLayoutId id="2147483688" r:id="rId21"/>
    <p:sldLayoutId id="2147483689" r:id="rId22"/>
    <p:sldLayoutId id="2147483670" r:id="rId23"/>
    <p:sldLayoutId id="2147483691" r:id="rId24"/>
    <p:sldLayoutId id="2147483690" r:id="rId25"/>
    <p:sldLayoutId id="2147483692" r:id="rId26"/>
    <p:sldLayoutId id="2147483677" r:id="rId27"/>
    <p:sldLayoutId id="2147483704" r:id="rId28"/>
    <p:sldLayoutId id="2147483705" r:id="rId29"/>
    <p:sldLayoutId id="2147483671" r:id="rId30"/>
    <p:sldLayoutId id="2147483678" r:id="rId31"/>
    <p:sldLayoutId id="2147483674" r:id="rId32"/>
    <p:sldLayoutId id="2147483672" r:id="rId33"/>
    <p:sldLayoutId id="2147483673" r:id="rId34"/>
    <p:sldLayoutId id="2147483711" r:id="rId35"/>
  </p:sldLayoutIdLst>
  <p:hf hdr="0" ftr="0"/>
  <p:txStyles>
    <p:titleStyle>
      <a:lvl1pPr algn="l" defTabSz="914400" rtl="0" eaLnBrk="1" latinLnBrk="0" hangingPunct="1">
        <a:spcBef>
          <a:spcPct val="0"/>
        </a:spcBef>
        <a:buNone/>
        <a:defRPr lang="en-GB" sz="2800" b="0" kern="1200">
          <a:solidFill>
            <a:schemeClr val="tx1"/>
          </a:solidFill>
          <a:latin typeface="Arial Narrow" panose="020B0606020202030204" pitchFamily="34" charset="0"/>
          <a:ea typeface="+mj-ea"/>
          <a:cs typeface="+mj-cs"/>
        </a:defRPr>
      </a:lvl1pPr>
    </p:titleStyle>
    <p:bodyStyle>
      <a:lvl1pPr marL="0" indent="0" algn="l" defTabSz="914400" rtl="0" eaLnBrk="1" latinLnBrk="0" hangingPunct="1">
        <a:spcBef>
          <a:spcPts val="500"/>
        </a:spcBef>
        <a:buClr>
          <a:schemeClr val="bg2"/>
        </a:buClr>
        <a:buSzPct val="90000"/>
        <a:buFont typeface="Wingdings" panose="05000000000000000000" pitchFamily="2" charset="2"/>
        <a:buNone/>
        <a:defRPr lang="en-US" sz="1600" b="0" kern="1200" cap="none" baseline="0" dirty="0" smtClean="0">
          <a:solidFill>
            <a:schemeClr val="tx1"/>
          </a:solidFill>
          <a:latin typeface="+mn-lt"/>
          <a:ea typeface="+mn-ea"/>
          <a:cs typeface="+mn-cs"/>
        </a:defRPr>
      </a:lvl1pPr>
      <a:lvl2pPr marL="360000" indent="-180000" algn="l" defTabSz="914400" rtl="0" eaLnBrk="1" latinLnBrk="0" hangingPunct="1">
        <a:spcBef>
          <a:spcPts val="500"/>
        </a:spcBef>
        <a:spcAft>
          <a:spcPts val="0"/>
        </a:spcAft>
        <a:buClr>
          <a:schemeClr val="tx1"/>
        </a:buClr>
        <a:buSzPct val="100000"/>
        <a:buFont typeface="Arial" panose="020B0604020202020204" pitchFamily="34" charset="0"/>
        <a:buChar char="•"/>
        <a:defRPr sz="1600" kern="1200">
          <a:solidFill>
            <a:schemeClr val="tx1"/>
          </a:solidFill>
          <a:latin typeface="+mn-lt"/>
          <a:ea typeface="+mn-ea"/>
          <a:cs typeface="+mn-cs"/>
        </a:defRPr>
      </a:lvl2pPr>
      <a:lvl3pPr marL="539750" indent="-144463" algn="l" defTabSz="914400" rtl="0" eaLnBrk="1" latinLnBrk="0" hangingPunct="1">
        <a:spcBef>
          <a:spcPts val="500"/>
        </a:spcBef>
        <a:spcAft>
          <a:spcPts val="0"/>
        </a:spcAft>
        <a:buClr>
          <a:schemeClr val="tx1"/>
        </a:buClr>
        <a:buFont typeface="Arial" panose="020B0604020202020204" pitchFamily="34" charset="0"/>
        <a:buChar char="–"/>
        <a:defRPr sz="1600" kern="1200">
          <a:solidFill>
            <a:schemeClr val="tx1"/>
          </a:solidFill>
          <a:latin typeface="+mn-lt"/>
          <a:ea typeface="+mn-ea"/>
          <a:cs typeface="+mn-cs"/>
        </a:defRPr>
      </a:lvl3pPr>
      <a:lvl4pPr marL="720000" indent="-172800" algn="l" defTabSz="914400" rtl="0" eaLnBrk="1" latinLnBrk="0" hangingPunct="1">
        <a:spcBef>
          <a:spcPts val="500"/>
        </a:spcBef>
        <a:spcAft>
          <a:spcPts val="0"/>
        </a:spcAft>
        <a:buClr>
          <a:schemeClr val="bg1">
            <a:lumMod val="65000"/>
          </a:schemeClr>
        </a:buClr>
        <a:buFont typeface="Arial" panose="020B0604020202020204" pitchFamily="34" charset="0"/>
        <a:buChar char="•"/>
        <a:defRPr sz="1400" kern="1200" baseline="0">
          <a:solidFill>
            <a:schemeClr val="bg1">
              <a:lumMod val="65000"/>
            </a:schemeClr>
          </a:solidFill>
          <a:latin typeface="+mn-lt"/>
          <a:ea typeface="+mn-ea"/>
          <a:cs typeface="+mn-cs"/>
        </a:defRPr>
      </a:lvl4pPr>
      <a:lvl5pPr marL="2057400" indent="-228600" algn="l" defTabSz="914400" rtl="0" eaLnBrk="1" latinLnBrk="0" hangingPunct="1">
        <a:spcBef>
          <a:spcPct val="20000"/>
        </a:spcBef>
        <a:buClr>
          <a:schemeClr val="tx1"/>
        </a:buClr>
        <a:buFont typeface="Arial" panose="020B0604020202020204" pitchFamily="34" charset="0"/>
        <a:buChar char="•"/>
        <a:defRPr sz="14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400" kern="1200" baseline="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userDrawn="1">
          <p15:clr>
            <a:srgbClr val="F26B43"/>
          </p15:clr>
        </p15:guide>
        <p15:guide id="3" pos="143" userDrawn="1">
          <p15:clr>
            <a:srgbClr val="F26B43"/>
          </p15:clr>
        </p15:guide>
        <p15:guide id="4" pos="7528" userDrawn="1">
          <p15:clr>
            <a:srgbClr val="F26B43"/>
          </p15:clr>
        </p15:guide>
        <p15:guide id="7" pos="279" userDrawn="1">
          <p15:clr>
            <a:srgbClr val="F26B43"/>
          </p15:clr>
        </p15:guide>
        <p15:guide id="8" pos="7386" userDrawn="1">
          <p15:clr>
            <a:srgbClr val="F26B43"/>
          </p15:clr>
        </p15:guide>
        <p15:guide id="9" orient="horz" pos="838" userDrawn="1">
          <p15:clr>
            <a:srgbClr val="F26B43"/>
          </p15:clr>
        </p15:guide>
        <p15:guide id="10" orient="horz" pos="1082" userDrawn="1">
          <p15:clr>
            <a:srgbClr val="F26B43"/>
          </p15:clr>
        </p15:guide>
        <p15:guide id="11" orient="horz" pos="363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9.xml"/><Relationship Id="rId1" Type="http://schemas.openxmlformats.org/officeDocument/2006/relationships/tags" Target="../tags/tag13.xml"/><Relationship Id="rId5" Type="http://schemas.openxmlformats.org/officeDocument/2006/relationships/image" Target="../media/image37.emf"/><Relationship Id="rId4" Type="http://schemas.openxmlformats.org/officeDocument/2006/relationships/image" Target="../media/image36.emf"/></Relationships>
</file>

<file path=ppt/slides/_rels/slide1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3" Type="http://schemas.openxmlformats.org/officeDocument/2006/relationships/hyperlink" Target="https://www.bnpparibas-am.com/en/sustainable-finance-regulation/" TargetMode="External"/><Relationship Id="rId7" Type="http://schemas.openxmlformats.org/officeDocument/2006/relationships/hyperlink" Target="https://www.bnpparibas-am.com/en/summary-of-investor-rights/" TargetMode="External"/><Relationship Id="rId2" Type="http://schemas.openxmlformats.org/officeDocument/2006/relationships/hyperlink" Target="https://funds.axa-im.com/" TargetMode="External"/><Relationship Id="rId1" Type="http://schemas.openxmlformats.org/officeDocument/2006/relationships/slideLayout" Target="../slideLayouts/slideLayout33.xml"/><Relationship Id="rId6" Type="http://schemas.openxmlformats.org/officeDocument/2006/relationships/hyperlink" Target="https://consumer-redress.ec.europa.eu/index_en" TargetMode="External"/><Relationship Id="rId5" Type="http://schemas.openxmlformats.org/officeDocument/2006/relationships/hyperlink" Target="https://consumer-redress.ec.europa.eu/dispute-resolution-bodies" TargetMode="External"/><Relationship Id="rId4" Type="http://schemas.openxmlformats.org/officeDocument/2006/relationships/hyperlink" Target="https://www.bnpparibas-am.com/en/complaint-management-policy/"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26.emf"/><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image" Target="../media/image2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3.xml"/><Relationship Id="rId5" Type="http://schemas.openxmlformats.org/officeDocument/2006/relationships/image" Target="../media/image29.emf"/><Relationship Id="rId4" Type="http://schemas.openxmlformats.org/officeDocument/2006/relationships/image" Target="../media/image28.emf"/></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28.emf"/><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0"/>
          </p:nvPr>
        </p:nvSpPr>
        <p:spPr/>
        <p:txBody>
          <a:bodyPr/>
          <a:lstStyle/>
          <a:p>
            <a:r>
              <a:rPr lang="en-US" dirty="0"/>
              <a:t>AXA World Funds – </a:t>
            </a:r>
            <a:br>
              <a:rPr lang="en-US" dirty="0"/>
            </a:br>
            <a:r>
              <a:rPr lang="en-US" dirty="0"/>
              <a:t>US Credit short duration </a:t>
            </a:r>
            <a:r>
              <a:rPr lang="en-US" dirty="0" err="1"/>
              <a:t>ig</a:t>
            </a:r>
            <a:endParaRPr lang="en-US" dirty="0"/>
          </a:p>
        </p:txBody>
      </p:sp>
      <p:sp>
        <p:nvSpPr>
          <p:cNvPr id="6" name="Espace réservé du contenu 5"/>
          <p:cNvSpPr>
            <a:spLocks noGrp="1"/>
          </p:cNvSpPr>
          <p:nvPr>
            <p:ph sz="quarter" idx="13"/>
          </p:nvPr>
        </p:nvSpPr>
        <p:spPr/>
        <p:txBody>
          <a:bodyPr/>
          <a:lstStyle/>
          <a:p>
            <a:r>
              <a:rPr lang="en-US" dirty="0"/>
              <a:t> </a:t>
            </a:r>
            <a:endParaRPr lang="en-GB" dirty="0"/>
          </a:p>
        </p:txBody>
      </p:sp>
      <p:sp>
        <p:nvSpPr>
          <p:cNvPr id="5" name="Text Placeholder 4"/>
          <p:cNvSpPr>
            <a:spLocks noGrp="1"/>
          </p:cNvSpPr>
          <p:nvPr>
            <p:ph type="body" sz="quarter" idx="11"/>
          </p:nvPr>
        </p:nvSpPr>
        <p:spPr/>
        <p:txBody>
          <a:bodyPr anchor="ctr" anchorCtr="0"/>
          <a:lstStyle/>
          <a:p>
            <a:r>
              <a:rPr lang="en-US" dirty="0"/>
              <a:t>As of March 31</a:t>
            </a:r>
            <a:r>
              <a:rPr lang="en-US" baseline="30000" dirty="0"/>
              <a:t>st</a:t>
            </a:r>
            <a:r>
              <a:rPr lang="en-US" dirty="0"/>
              <a:t>, 2026</a:t>
            </a:r>
          </a:p>
        </p:txBody>
      </p:sp>
      <p:sp>
        <p:nvSpPr>
          <p:cNvPr id="10" name="Rectangle 9">
            <a:extLst>
              <a:ext uri="{FF2B5EF4-FFF2-40B4-BE49-F238E27FC236}">
                <a16:creationId xmlns:a16="http://schemas.microsoft.com/office/drawing/2014/main" id="{71687315-20F8-D80A-4265-6BE0840B7BF1}"/>
              </a:ext>
            </a:extLst>
          </p:cNvPr>
          <p:cNvSpPr/>
          <p:nvPr/>
        </p:nvSpPr>
        <p:spPr>
          <a:xfrm>
            <a:off x="8112224" y="188640"/>
            <a:ext cx="3723326" cy="8686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99" tIns="45749" rIns="91499" bIns="45749" numCol="1" spcCol="0" rtlCol="0" fromWordArt="0" anchor="t" anchorCtr="0" forceAA="0" compatLnSpc="1">
            <a:prstTxWarp prst="textNoShape">
              <a:avLst/>
            </a:prstTxWarp>
            <a:noAutofit/>
          </a:bodyPr>
          <a:lstStyle/>
          <a:p>
            <a:pPr algn="r">
              <a:lnSpc>
                <a:spcPct val="90000"/>
              </a:lnSpc>
              <a:spcBef>
                <a:spcPts val="500"/>
              </a:spcBef>
              <a:spcAft>
                <a:spcPts val="500"/>
              </a:spcAft>
              <a:buClr>
                <a:srgbClr val="007BC4"/>
              </a:buClr>
            </a:pPr>
            <a:r>
              <a:rPr lang="en-US" sz="1000" b="1" dirty="0">
                <a:solidFill>
                  <a:schemeClr val="tx1"/>
                </a:solidFill>
                <a:latin typeface="+mj-lt"/>
                <a:cs typeface="Arial" panose="020B0604020202020204" pitchFamily="34" charset="0"/>
              </a:rPr>
              <a:t>Marketing Communication: </a:t>
            </a:r>
            <a:br>
              <a:rPr lang="en-US" sz="1000" b="1" dirty="0">
                <a:solidFill>
                  <a:schemeClr val="tx1"/>
                </a:solidFill>
                <a:latin typeface="+mj-lt"/>
                <a:cs typeface="Arial" panose="020B0604020202020204" pitchFamily="34" charset="0"/>
              </a:rPr>
            </a:br>
            <a:r>
              <a:rPr lang="en-GB" sz="1000" dirty="0">
                <a:solidFill>
                  <a:schemeClr val="tx1"/>
                </a:solidFill>
                <a:latin typeface="+mj-lt"/>
                <a:cs typeface="Arial" panose="020B0604020202020204" pitchFamily="34" charset="0"/>
              </a:rPr>
              <a:t>This marketing communication is intended for JP Morgan International Private Bank INTERNAL USE ONLY and circulation must be restricted accordingly. Please refer to the JPM internal “Connect Catalogue” for materials approved for use with external clients.</a:t>
            </a:r>
          </a:p>
          <a:p>
            <a:pPr algn="r">
              <a:lnSpc>
                <a:spcPct val="90000"/>
              </a:lnSpc>
              <a:spcBef>
                <a:spcPts val="500"/>
              </a:spcBef>
              <a:spcAft>
                <a:spcPts val="500"/>
              </a:spcAft>
              <a:buClr>
                <a:srgbClr val="007BC4"/>
              </a:buClr>
            </a:pPr>
            <a:endParaRPr lang="en-GB" sz="1000" dirty="0">
              <a:solidFill>
                <a:schemeClr val="tx1"/>
              </a:solidFill>
              <a:latin typeface="+mj-lt"/>
              <a:cs typeface="Arial" panose="020B0604020202020204" pitchFamily="34" charset="0"/>
            </a:endParaRPr>
          </a:p>
        </p:txBody>
      </p:sp>
    </p:spTree>
    <p:extLst>
      <p:ext uri="{BB962C8B-B14F-4D97-AF65-F5344CB8AC3E}">
        <p14:creationId xmlns:p14="http://schemas.microsoft.com/office/powerpoint/2010/main" val="2878487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GB" dirty="0"/>
              <a:t>Credit quality depth resulting from collaborating with our High Yield team </a:t>
            </a:r>
            <a:endParaRPr lang="en-US" dirty="0"/>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784693"/>
            <a:ext cx="11272837" cy="246221"/>
          </a:xfrm>
        </p:spPr>
        <p:txBody>
          <a:bodyPr wrap="square">
            <a:spAutoFit/>
          </a:bodyPr>
          <a:lstStyle/>
          <a:p>
            <a:pPr>
              <a:lnSpc>
                <a:spcPct val="100000"/>
              </a:lnSpc>
            </a:pPr>
            <a:r>
              <a:rPr lang="en-GB" dirty="0"/>
              <a:t>Source: BNPP AM as of March 31, 2026. </a:t>
            </a:r>
            <a:r>
              <a:rPr lang="en-US" dirty="0"/>
              <a:t>*Bloomberg and ICE BofA Index duration as of December 31, 2025. </a:t>
            </a:r>
            <a:r>
              <a:rPr lang="en-GB" dirty="0"/>
              <a:t>We reserve the right to modify any of the investment process described herein at our discretion. The information contained herein is not sufficient to support an investment decision. Any decision whether to invest in the fund must be based on the information in the prospectus. Developments of the past offer no guarantee and are no indicator for any future returns or trends.</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5" name="5-Point Star 5">
            <a:extLst>
              <a:ext uri="{FF2B5EF4-FFF2-40B4-BE49-F238E27FC236}">
                <a16:creationId xmlns:a16="http://schemas.microsoft.com/office/drawing/2014/main" id="{086257B1-74D1-0D69-8479-630170415FAB}"/>
              </a:ext>
            </a:extLst>
          </p:cNvPr>
          <p:cNvSpPr/>
          <p:nvPr/>
        </p:nvSpPr>
        <p:spPr>
          <a:xfrm>
            <a:off x="462963" y="1916832"/>
            <a:ext cx="3141636" cy="2851294"/>
          </a:xfrm>
          <a:prstGeom prst="star5">
            <a:avLst>
              <a:gd name="adj" fmla="val 22153"/>
              <a:gd name="hf" fmla="val 105146"/>
              <a:gd name="vf" fmla="val 110557"/>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61" tIns="42230" rIns="84461" bIns="42230" numCol="1" spcCol="0" rtlCol="0" fromWordArt="0" anchor="ctr" anchorCtr="0" forceAA="0" compatLnSpc="1">
            <a:prstTxWarp prst="textNoShape">
              <a:avLst/>
            </a:prstTxWarp>
            <a:noAutofit/>
          </a:bodyPr>
          <a:lstStyle/>
          <a:p>
            <a:pPr>
              <a:lnSpc>
                <a:spcPct val="90000"/>
              </a:lnSpc>
              <a:spcBef>
                <a:spcPts val="462"/>
              </a:spcBef>
              <a:spcAft>
                <a:spcPts val="462"/>
              </a:spcAft>
              <a:buClr>
                <a:srgbClr val="007BC4"/>
              </a:buClr>
            </a:pPr>
            <a:endParaRPr lang="en-US" sz="1292" dirty="0">
              <a:solidFill>
                <a:srgbClr val="00B0F0"/>
              </a:solidFill>
              <a:latin typeface="+mj-lt"/>
              <a:cs typeface="Arial" panose="020B0604020202020204" pitchFamily="34" charset="0"/>
            </a:endParaRPr>
          </a:p>
        </p:txBody>
      </p:sp>
      <p:graphicFrame>
        <p:nvGraphicFramePr>
          <p:cNvPr id="6" name="Table 5">
            <a:extLst>
              <a:ext uri="{FF2B5EF4-FFF2-40B4-BE49-F238E27FC236}">
                <a16:creationId xmlns:a16="http://schemas.microsoft.com/office/drawing/2014/main" id="{74BD5A5C-039C-75AF-652A-0BE9E3B22C89}"/>
              </a:ext>
            </a:extLst>
          </p:cNvPr>
          <p:cNvGraphicFramePr>
            <a:graphicFrameLocks noGrp="1"/>
          </p:cNvGraphicFramePr>
          <p:nvPr>
            <p:extLst>
              <p:ext uri="{D42A27DB-BD31-4B8C-83A1-F6EECF244321}">
                <p14:modId xmlns:p14="http://schemas.microsoft.com/office/powerpoint/2010/main" val="2415260038"/>
              </p:ext>
            </p:extLst>
          </p:nvPr>
        </p:nvGraphicFramePr>
        <p:xfrm>
          <a:off x="1281643" y="2847298"/>
          <a:ext cx="1504277" cy="1369454"/>
        </p:xfrm>
        <a:graphic>
          <a:graphicData uri="http://schemas.openxmlformats.org/drawingml/2006/table">
            <a:tbl>
              <a:tblPr/>
              <a:tblGrid>
                <a:gridCol w="1504277">
                  <a:extLst>
                    <a:ext uri="{9D8B030D-6E8A-4147-A177-3AD203B41FA5}">
                      <a16:colId xmlns:a16="http://schemas.microsoft.com/office/drawing/2014/main" val="20000"/>
                    </a:ext>
                  </a:extLst>
                </a:gridCol>
              </a:tblGrid>
              <a:tr h="1365813">
                <a:tc>
                  <a:txBody>
                    <a:bodyPr/>
                    <a:lstStyle/>
                    <a:p>
                      <a:pPr marL="0" lvl="0" indent="-50800" algn="ctr" fontAlgn="b">
                        <a:lnSpc>
                          <a:spcPct val="100000"/>
                        </a:lnSpc>
                        <a:spcBef>
                          <a:spcPts val="0"/>
                        </a:spcBef>
                        <a:spcAft>
                          <a:spcPts val="0"/>
                        </a:spcAft>
                      </a:pPr>
                      <a:r>
                        <a:rPr lang="en-US" sz="2100" b="1" i="0" u="none" strike="noStrike" dirty="0">
                          <a:solidFill>
                            <a:schemeClr val="bg1"/>
                          </a:solidFill>
                          <a:effectLst/>
                          <a:latin typeface="+mj-lt"/>
                        </a:rPr>
                        <a:t>28</a:t>
                      </a:r>
                      <a:r>
                        <a:rPr lang="en-US" sz="2100" b="1" i="0" u="sng" strike="noStrike" dirty="0">
                          <a:solidFill>
                            <a:schemeClr val="bg1"/>
                          </a:solidFill>
                          <a:effectLst/>
                          <a:latin typeface="+mj-lt"/>
                        </a:rPr>
                        <a:t> </a:t>
                      </a:r>
                    </a:p>
                    <a:p>
                      <a:pPr marL="0" lvl="0" indent="-50800" algn="ctr" fontAlgn="b">
                        <a:lnSpc>
                          <a:spcPct val="100000"/>
                        </a:lnSpc>
                        <a:spcBef>
                          <a:spcPts val="0"/>
                        </a:spcBef>
                        <a:spcAft>
                          <a:spcPts val="0"/>
                        </a:spcAft>
                      </a:pPr>
                      <a:r>
                        <a:rPr lang="en-US" sz="1300" b="0" i="0" u="none" strike="noStrike" dirty="0">
                          <a:solidFill>
                            <a:schemeClr val="bg1"/>
                          </a:solidFill>
                          <a:effectLst/>
                          <a:latin typeface="+mj-lt"/>
                        </a:rPr>
                        <a:t>upgrades into Investment Grade </a:t>
                      </a:r>
                      <a:br>
                        <a:rPr lang="en-US" sz="1300" b="0" i="0" u="none" strike="noStrike" dirty="0">
                          <a:solidFill>
                            <a:schemeClr val="bg1"/>
                          </a:solidFill>
                          <a:effectLst/>
                          <a:latin typeface="+mj-lt"/>
                        </a:rPr>
                      </a:br>
                      <a:r>
                        <a:rPr lang="en-US" sz="1300" b="0" i="0" u="none" strike="noStrike" spc="-20" baseline="0" dirty="0">
                          <a:solidFill>
                            <a:schemeClr val="bg1"/>
                          </a:solidFill>
                          <a:effectLst/>
                          <a:latin typeface="+mj-lt"/>
                        </a:rPr>
                        <a:t>(Rising Stars) from our </a:t>
                      </a:r>
                      <a:r>
                        <a:rPr lang="en-US" sz="1300" b="0" i="0" u="none" strike="noStrike" dirty="0">
                          <a:solidFill>
                            <a:schemeClr val="bg1"/>
                          </a:solidFill>
                          <a:effectLst/>
                          <a:latin typeface="+mj-lt"/>
                        </a:rPr>
                        <a:t>High Yield Analysts </a:t>
                      </a:r>
                      <a:br>
                        <a:rPr lang="en-US" sz="1300" b="0" i="0" u="none" strike="noStrike" dirty="0">
                          <a:solidFill>
                            <a:schemeClr val="bg1"/>
                          </a:solidFill>
                          <a:effectLst/>
                          <a:latin typeface="+mj-lt"/>
                        </a:rPr>
                      </a:br>
                      <a:r>
                        <a:rPr lang="en-US" sz="1300" b="0" i="0" u="none" strike="noStrike" dirty="0">
                          <a:solidFill>
                            <a:schemeClr val="bg1"/>
                          </a:solidFill>
                          <a:effectLst/>
                          <a:latin typeface="+mj-lt"/>
                        </a:rPr>
                        <a:t>since inception</a:t>
                      </a:r>
                    </a:p>
                  </a:txBody>
                  <a:tcPr marL="0" marR="0" marT="29407" marB="29407" anchor="ctr">
                    <a:lnL>
                      <a:noFill/>
                    </a:lnL>
                    <a:lnR>
                      <a:noFill/>
                    </a:lnR>
                    <a:lnT>
                      <a:noFill/>
                    </a:lnT>
                    <a:lnB>
                      <a:noFill/>
                    </a:lnB>
                  </a:tcPr>
                </a:tc>
                <a:extLst>
                  <a:ext uri="{0D108BD9-81ED-4DB2-BD59-A6C34878D82A}">
                    <a16:rowId xmlns:a16="http://schemas.microsoft.com/office/drawing/2014/main" val="10002"/>
                  </a:ext>
                </a:extLst>
              </a:tr>
            </a:tbl>
          </a:graphicData>
        </a:graphic>
      </p:graphicFrame>
      <p:pic>
        <p:nvPicPr>
          <p:cNvPr id="3" name="Picture 2">
            <a:extLst>
              <a:ext uri="{FF2B5EF4-FFF2-40B4-BE49-F238E27FC236}">
                <a16:creationId xmlns:a16="http://schemas.microsoft.com/office/drawing/2014/main" id="{42F1EA4C-80D1-D23B-8597-33BA0438A454}"/>
              </a:ext>
            </a:extLst>
          </p:cNvPr>
          <p:cNvPicPr>
            <a:picLocks noChangeAspect="1"/>
          </p:cNvPicPr>
          <p:nvPr>
            <p:custDataLst>
              <p:tags r:id="rId1"/>
            </p:custDataLst>
          </p:nvPr>
        </p:nvPicPr>
        <p:blipFill>
          <a:blip r:embed="rId4"/>
          <a:stretch>
            <a:fillRect/>
          </a:stretch>
        </p:blipFill>
        <p:spPr>
          <a:xfrm>
            <a:off x="3931353" y="2636910"/>
            <a:ext cx="2625834" cy="1445268"/>
          </a:xfrm>
          <a:prstGeom prst="rect">
            <a:avLst/>
          </a:prstGeom>
        </p:spPr>
      </p:pic>
      <p:grpSp>
        <p:nvGrpSpPr>
          <p:cNvPr id="22" name="Group 21">
            <a:extLst>
              <a:ext uri="{FF2B5EF4-FFF2-40B4-BE49-F238E27FC236}">
                <a16:creationId xmlns:a16="http://schemas.microsoft.com/office/drawing/2014/main" id="{D9DABBB1-3A74-A270-515D-AAB3D7807B50}"/>
              </a:ext>
            </a:extLst>
          </p:cNvPr>
          <p:cNvGrpSpPr/>
          <p:nvPr/>
        </p:nvGrpSpPr>
        <p:grpSpPr>
          <a:xfrm>
            <a:off x="7375506" y="1412776"/>
            <a:ext cx="4347417" cy="3936162"/>
            <a:chOff x="7375506" y="1723704"/>
            <a:chExt cx="4347417" cy="3936162"/>
          </a:xfrm>
        </p:grpSpPr>
        <p:sp>
          <p:nvSpPr>
            <p:cNvPr id="11" name="Rectangle 10">
              <a:extLst>
                <a:ext uri="{FF2B5EF4-FFF2-40B4-BE49-F238E27FC236}">
                  <a16:creationId xmlns:a16="http://schemas.microsoft.com/office/drawing/2014/main" id="{F9E273C4-E02A-7DE9-5B39-93591133BC48}"/>
                </a:ext>
              </a:extLst>
            </p:cNvPr>
            <p:cNvSpPr/>
            <p:nvPr/>
          </p:nvSpPr>
          <p:spPr>
            <a:xfrm>
              <a:off x="7375506" y="2794284"/>
              <a:ext cx="4347417" cy="2865582"/>
            </a:xfrm>
            <a:prstGeom prst="rect">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marL="182880" lvl="1" indent="-182880" algn="l" eaLnBrk="1" hangingPunct="1">
                <a:spcBef>
                  <a:spcPts val="0"/>
                </a:spcBef>
                <a:spcAft>
                  <a:spcPts val="200"/>
                </a:spcAft>
                <a:buClr>
                  <a:schemeClr val="tx1"/>
                </a:buClr>
                <a:buFont typeface="Arial" panose="020B0604020202020204" pitchFamily="34" charset="0"/>
                <a:buChar char="•"/>
              </a:pPr>
              <a:endParaRPr lang="en-US" altLang="en-US" sz="1200" dirty="0">
                <a:solidFill>
                  <a:schemeClr val="tx1"/>
                </a:solidFill>
                <a:latin typeface="+mj-lt"/>
              </a:endParaRPr>
            </a:p>
          </p:txBody>
        </p:sp>
        <p:sp>
          <p:nvSpPr>
            <p:cNvPr id="12" name="Textfeld 6">
              <a:extLst>
                <a:ext uri="{FF2B5EF4-FFF2-40B4-BE49-F238E27FC236}">
                  <a16:creationId xmlns:a16="http://schemas.microsoft.com/office/drawing/2014/main" id="{92830166-1770-606C-A4A6-B1446B892961}"/>
                </a:ext>
              </a:extLst>
            </p:cNvPr>
            <p:cNvSpPr txBox="1"/>
            <p:nvPr/>
          </p:nvSpPr>
          <p:spPr>
            <a:xfrm>
              <a:off x="7375506" y="2247529"/>
              <a:ext cx="4347417" cy="548640"/>
            </a:xfrm>
            <a:prstGeom prst="rect">
              <a:avLst/>
            </a:prstGeom>
            <a:solidFill>
              <a:schemeClr val="accent4"/>
            </a:solidFill>
            <a:ln w="6350">
              <a:solidFill>
                <a:schemeClr val="accent4"/>
              </a:solidFill>
            </a:ln>
          </p:spPr>
          <p:txBody>
            <a:bodyPr lIns="91440" tIns="22860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600" b="1" dirty="0">
                  <a:solidFill>
                    <a:prstClr val="white"/>
                  </a:solidFill>
                  <a:latin typeface="+mj-lt"/>
                </a:rPr>
                <a:t>Crossover Strategy </a:t>
              </a:r>
              <a:endParaRPr lang="en-US" altLang="en-US" sz="1600" b="0" dirty="0">
                <a:solidFill>
                  <a:prstClr val="white"/>
                </a:solidFill>
                <a:latin typeface="+mj-lt"/>
              </a:endParaRPr>
            </a:p>
          </p:txBody>
        </p:sp>
        <p:sp>
          <p:nvSpPr>
            <p:cNvPr id="13" name="Oval 24">
              <a:extLst>
                <a:ext uri="{FF2B5EF4-FFF2-40B4-BE49-F238E27FC236}">
                  <a16:creationId xmlns:a16="http://schemas.microsoft.com/office/drawing/2014/main" id="{D6365164-3057-175A-B6CF-ED3C55685AE5}"/>
                </a:ext>
              </a:extLst>
            </p:cNvPr>
            <p:cNvSpPr/>
            <p:nvPr/>
          </p:nvSpPr>
          <p:spPr>
            <a:xfrm>
              <a:off x="9196335" y="1723704"/>
              <a:ext cx="705758" cy="705758"/>
            </a:xfrm>
            <a:prstGeom prst="ellipse">
              <a:avLst/>
            </a:prstGeom>
            <a:solidFill>
              <a:srgbClr val="FFFFFF"/>
            </a:solidFill>
            <a:ln w="12700">
              <a:solidFill>
                <a:schemeClr val="accent4"/>
              </a:solidFill>
            </a:ln>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solidFill>
                    <a:srgbClr val="FFFFFF"/>
                  </a:solidFill>
                </a:defRPr>
              </a:pPr>
              <a:endParaRPr kumimoji="0" lang="en-US" sz="1800" b="0" i="0" u="none" strike="noStrike" kern="0" cap="none" spc="0" normalizeH="0" dirty="0">
                <a:ln>
                  <a:noFill/>
                </a:ln>
                <a:solidFill>
                  <a:srgbClr val="FFFFFF"/>
                </a:solidFill>
                <a:effectLst/>
                <a:uLnTx/>
                <a:uFillTx/>
                <a:latin typeface="+mj-lt"/>
              </a:endParaRPr>
            </a:p>
          </p:txBody>
        </p:sp>
        <p:grpSp>
          <p:nvGrpSpPr>
            <p:cNvPr id="17" name="Group 16">
              <a:extLst>
                <a:ext uri="{FF2B5EF4-FFF2-40B4-BE49-F238E27FC236}">
                  <a16:creationId xmlns:a16="http://schemas.microsoft.com/office/drawing/2014/main" id="{9570B5A3-A2FD-0144-9362-5EBCC4F14536}"/>
                </a:ext>
              </a:extLst>
            </p:cNvPr>
            <p:cNvGrpSpPr/>
            <p:nvPr/>
          </p:nvGrpSpPr>
          <p:grpSpPr>
            <a:xfrm>
              <a:off x="7537534" y="2919583"/>
              <a:ext cx="4023360" cy="2614985"/>
              <a:chOff x="7554171" y="2909063"/>
              <a:chExt cx="4023360" cy="2614985"/>
            </a:xfrm>
            <a:solidFill>
              <a:schemeClr val="bg1">
                <a:lumMod val="95000"/>
              </a:schemeClr>
            </a:solidFill>
          </p:grpSpPr>
          <p:sp>
            <p:nvSpPr>
              <p:cNvPr id="14" name="Rectangle 13">
                <a:extLst>
                  <a:ext uri="{FF2B5EF4-FFF2-40B4-BE49-F238E27FC236}">
                    <a16:creationId xmlns:a16="http://schemas.microsoft.com/office/drawing/2014/main" id="{4575B68B-18B3-FBC6-49FA-4048F6DC8812}"/>
                  </a:ext>
                </a:extLst>
              </p:cNvPr>
              <p:cNvSpPr/>
              <p:nvPr/>
            </p:nvSpPr>
            <p:spPr>
              <a:xfrm>
                <a:off x="7554171" y="2909063"/>
                <a:ext cx="4023360" cy="731520"/>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
                    <a:srgbClr val="00AEC6"/>
                  </a:buClr>
                  <a:buSzPct val="110000"/>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Investment Grade analysts have prior experience covering </a:t>
                </a:r>
                <a:br>
                  <a:rPr kumimoji="0" lang="en-US" sz="1400" b="0" i="0" u="none" strike="noStrike" kern="1200" cap="none" spc="0" normalizeH="0" baseline="0" noProof="0" dirty="0">
                    <a:ln>
                      <a:noFill/>
                    </a:ln>
                    <a:solidFill>
                      <a:prstClr val="black"/>
                    </a:solidFill>
                    <a:effectLst/>
                    <a:uLnTx/>
                    <a:uFillTx/>
                    <a:latin typeface="+mj-lt"/>
                    <a:ea typeface="+mn-ea"/>
                    <a:cs typeface="+mn-cs"/>
                  </a:rPr>
                </a:br>
                <a:r>
                  <a:rPr kumimoji="0" lang="en-US" sz="1400" b="0" i="0" u="none" strike="noStrike" kern="1200" cap="none" spc="0" normalizeH="0" baseline="0" noProof="0" dirty="0">
                    <a:ln>
                      <a:noFill/>
                    </a:ln>
                    <a:solidFill>
                      <a:prstClr val="black"/>
                    </a:solidFill>
                    <a:effectLst/>
                    <a:uLnTx/>
                    <a:uFillTx/>
                    <a:latin typeface="+mj-lt"/>
                    <a:ea typeface="+mn-ea"/>
                    <a:cs typeface="+mn-cs"/>
                  </a:rPr>
                  <a:t>High Yield credit</a:t>
                </a:r>
              </a:p>
            </p:txBody>
          </p:sp>
          <p:sp>
            <p:nvSpPr>
              <p:cNvPr id="15" name="Rectangle 14">
                <a:extLst>
                  <a:ext uri="{FF2B5EF4-FFF2-40B4-BE49-F238E27FC236}">
                    <a16:creationId xmlns:a16="http://schemas.microsoft.com/office/drawing/2014/main" id="{C38545B3-3B6D-B5BF-3A34-564CDE375E58}"/>
                  </a:ext>
                </a:extLst>
              </p:cNvPr>
              <p:cNvSpPr/>
              <p:nvPr/>
            </p:nvSpPr>
            <p:spPr>
              <a:xfrm>
                <a:off x="7554171" y="3850796"/>
                <a:ext cx="4023360" cy="731520"/>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
                    <a:srgbClr val="00AEC6"/>
                  </a:buClr>
                  <a:buSzPct val="110000"/>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Coordination with High Yield team on credit migrations </a:t>
                </a:r>
              </a:p>
              <a:p>
                <a:pPr marL="0" marR="0" lvl="0" indent="0" algn="ctr" defTabSz="914400" rtl="0" eaLnBrk="1" fontAlgn="base" latinLnBrk="0" hangingPunct="1">
                  <a:lnSpc>
                    <a:spcPct val="100000"/>
                  </a:lnSpc>
                  <a:spcBef>
                    <a:spcPts val="0"/>
                  </a:spcBef>
                  <a:spcAft>
                    <a:spcPts val="0"/>
                  </a:spcAft>
                  <a:buClr>
                    <a:srgbClr val="00AEC6"/>
                  </a:buClr>
                  <a:buSzPct val="110000"/>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from Investment Grade to US High Yield</a:t>
                </a:r>
              </a:p>
            </p:txBody>
          </p:sp>
          <p:sp>
            <p:nvSpPr>
              <p:cNvPr id="16" name="Rectangle 15">
                <a:extLst>
                  <a:ext uri="{FF2B5EF4-FFF2-40B4-BE49-F238E27FC236}">
                    <a16:creationId xmlns:a16="http://schemas.microsoft.com/office/drawing/2014/main" id="{398426B0-587C-8A32-3FA9-3E03DC0F91D0}"/>
                  </a:ext>
                </a:extLst>
              </p:cNvPr>
              <p:cNvSpPr/>
              <p:nvPr/>
            </p:nvSpPr>
            <p:spPr>
              <a:xfrm>
                <a:off x="7554171" y="4792528"/>
                <a:ext cx="4023360" cy="731520"/>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
                    <a:srgbClr val="00AEC6"/>
                  </a:buClr>
                  <a:buSzPct val="110000"/>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Can invest up to 15% below Investment Grade while leveraging off the strength of our High Yield team</a:t>
                </a:r>
              </a:p>
            </p:txBody>
          </p:sp>
        </p:grpSp>
        <p:pic>
          <p:nvPicPr>
            <p:cNvPr id="21" name="Image 23" descr="Pictos_Humans_19.eps">
              <a:extLst>
                <a:ext uri="{FF2B5EF4-FFF2-40B4-BE49-F238E27FC236}">
                  <a16:creationId xmlns:a16="http://schemas.microsoft.com/office/drawing/2014/main" id="{0DD3EBCA-A467-AD70-0EDB-E095CE54C40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52448" y="1838559"/>
              <a:ext cx="393532" cy="476048"/>
            </a:xfrm>
            <a:prstGeom prst="rect">
              <a:avLst/>
            </a:prstGeom>
          </p:spPr>
        </p:pic>
      </p:grpSp>
      <p:grpSp>
        <p:nvGrpSpPr>
          <p:cNvPr id="37" name="Group 36">
            <a:extLst>
              <a:ext uri="{FF2B5EF4-FFF2-40B4-BE49-F238E27FC236}">
                <a16:creationId xmlns:a16="http://schemas.microsoft.com/office/drawing/2014/main" id="{F0F5D094-8602-85B2-95C6-E948942939E7}"/>
              </a:ext>
            </a:extLst>
          </p:cNvPr>
          <p:cNvGrpSpPr/>
          <p:nvPr/>
        </p:nvGrpSpPr>
        <p:grpSpPr>
          <a:xfrm>
            <a:off x="10629181" y="476672"/>
            <a:ext cx="1413510" cy="664753"/>
            <a:chOff x="10629181" y="476672"/>
            <a:chExt cx="1413510" cy="664753"/>
          </a:xfrm>
        </p:grpSpPr>
        <p:grpSp>
          <p:nvGrpSpPr>
            <p:cNvPr id="4" name="Group 3">
              <a:extLst>
                <a:ext uri="{FF2B5EF4-FFF2-40B4-BE49-F238E27FC236}">
                  <a16:creationId xmlns:a16="http://schemas.microsoft.com/office/drawing/2014/main" id="{24E97F34-31F8-FED6-AAD9-74650CBC7FCD}"/>
                </a:ext>
              </a:extLst>
            </p:cNvPr>
            <p:cNvGrpSpPr/>
            <p:nvPr/>
          </p:nvGrpSpPr>
          <p:grpSpPr>
            <a:xfrm>
              <a:off x="10629181" y="476672"/>
              <a:ext cx="1413510" cy="664753"/>
              <a:chOff x="10629181" y="476672"/>
              <a:chExt cx="1413510" cy="664753"/>
            </a:xfrm>
          </p:grpSpPr>
          <p:sp>
            <p:nvSpPr>
              <p:cNvPr id="28" name="Text Placeholder 5">
                <a:extLst>
                  <a:ext uri="{FF2B5EF4-FFF2-40B4-BE49-F238E27FC236}">
                    <a16:creationId xmlns:a16="http://schemas.microsoft.com/office/drawing/2014/main" id="{88BBED56-4568-674F-33DE-80365ABA711D}"/>
                  </a:ext>
                </a:extLst>
              </p:cNvPr>
              <p:cNvSpPr txBox="1">
                <a:spLocks/>
              </p:cNvSpPr>
              <p:nvPr/>
            </p:nvSpPr>
            <p:spPr>
              <a:xfrm>
                <a:off x="10629181" y="476672"/>
                <a:ext cx="1316645" cy="664753"/>
              </a:xfrm>
              <a:prstGeom prst="rect">
                <a:avLst/>
              </a:prstGeom>
              <a:solidFill>
                <a:schemeClr val="accent1"/>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sp>
            <p:nvSpPr>
              <p:cNvPr id="29" name="TextBox 28">
                <a:extLst>
                  <a:ext uri="{FF2B5EF4-FFF2-40B4-BE49-F238E27FC236}">
                    <a16:creationId xmlns:a16="http://schemas.microsoft.com/office/drawing/2014/main" id="{6965C14E-67F0-91C5-B131-B32C1AFA5884}"/>
                  </a:ext>
                </a:extLst>
              </p:cNvPr>
              <p:cNvSpPr txBox="1"/>
              <p:nvPr/>
            </p:nvSpPr>
            <p:spPr>
              <a:xfrm>
                <a:off x="11111578" y="591071"/>
                <a:ext cx="931113" cy="461665"/>
              </a:xfrm>
              <a:prstGeom prst="rect">
                <a:avLst/>
              </a:prstGeom>
              <a:noFill/>
            </p:spPr>
            <p:txBody>
              <a:bodyPr wrap="square">
                <a:spAutoFit/>
              </a:bodyPr>
              <a:lstStyle/>
              <a:p>
                <a:pPr algn="ctr"/>
                <a:r>
                  <a:rPr lang="en-US" sz="1200" b="1" dirty="0">
                    <a:solidFill>
                      <a:schemeClr val="bg1"/>
                    </a:solidFill>
                    <a:latin typeface="+mj-lt"/>
                  </a:rPr>
                  <a:t>Why the fund?</a:t>
                </a:r>
                <a:endParaRPr lang="en-GB" sz="1200" dirty="0">
                  <a:latin typeface="+mj-lt"/>
                </a:endParaRPr>
              </a:p>
            </p:txBody>
          </p:sp>
        </p:grpSp>
        <p:grpSp>
          <p:nvGrpSpPr>
            <p:cNvPr id="30" name="Groupe 10324">
              <a:extLst>
                <a:ext uri="{FF2B5EF4-FFF2-40B4-BE49-F238E27FC236}">
                  <a16:creationId xmlns:a16="http://schemas.microsoft.com/office/drawing/2014/main" id="{C15888A4-4B83-9136-EA83-E474F7F51231}"/>
                </a:ext>
              </a:extLst>
            </p:cNvPr>
            <p:cNvGrpSpPr/>
            <p:nvPr/>
          </p:nvGrpSpPr>
          <p:grpSpPr>
            <a:xfrm>
              <a:off x="10690580" y="591071"/>
              <a:ext cx="558419" cy="397807"/>
              <a:chOff x="7615238" y="2039938"/>
              <a:chExt cx="941388" cy="654050"/>
            </a:xfrm>
          </p:grpSpPr>
          <p:sp>
            <p:nvSpPr>
              <p:cNvPr id="31" name="Freeform 93">
                <a:extLst>
                  <a:ext uri="{FF2B5EF4-FFF2-40B4-BE49-F238E27FC236}">
                    <a16:creationId xmlns:a16="http://schemas.microsoft.com/office/drawing/2014/main" id="{03E5B1CA-7491-BDE1-4050-BB1CB42C5A99}"/>
                  </a:ext>
                </a:extLst>
              </p:cNvPr>
              <p:cNvSpPr>
                <a:spLocks/>
              </p:cNvSpPr>
              <p:nvPr/>
            </p:nvSpPr>
            <p:spPr bwMode="auto">
              <a:xfrm>
                <a:off x="8164513" y="2047875"/>
                <a:ext cx="123825" cy="274638"/>
              </a:xfrm>
              <a:custGeom>
                <a:avLst/>
                <a:gdLst>
                  <a:gd name="T0" fmla="*/ 0 w 52"/>
                  <a:gd name="T1" fmla="*/ 0 h 116"/>
                  <a:gd name="T2" fmla="*/ 52 w 52"/>
                  <a:gd name="T3" fmla="*/ 68 h 116"/>
                  <a:gd name="T4" fmla="*/ 32 w 52"/>
                  <a:gd name="T5" fmla="*/ 116 h 116"/>
                </a:gdLst>
                <a:ahLst/>
                <a:cxnLst>
                  <a:cxn ang="0">
                    <a:pos x="T0" y="T1"/>
                  </a:cxn>
                  <a:cxn ang="0">
                    <a:pos x="T2" y="T3"/>
                  </a:cxn>
                  <a:cxn ang="0">
                    <a:pos x="T4" y="T5"/>
                  </a:cxn>
                </a:cxnLst>
                <a:rect l="0" t="0" r="r" b="b"/>
                <a:pathLst>
                  <a:path w="52" h="116">
                    <a:moveTo>
                      <a:pt x="0" y="0"/>
                    </a:moveTo>
                    <a:cubicBezTo>
                      <a:pt x="30" y="8"/>
                      <a:pt x="52" y="36"/>
                      <a:pt x="52" y="68"/>
                    </a:cubicBezTo>
                    <a:cubicBezTo>
                      <a:pt x="52" y="87"/>
                      <a:pt x="44" y="104"/>
                      <a:pt x="32" y="11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 name="Freeform 94">
                <a:extLst>
                  <a:ext uri="{FF2B5EF4-FFF2-40B4-BE49-F238E27FC236}">
                    <a16:creationId xmlns:a16="http://schemas.microsoft.com/office/drawing/2014/main" id="{31C87B81-9F43-F7CB-444E-399AB602CF57}"/>
                  </a:ext>
                </a:extLst>
              </p:cNvPr>
              <p:cNvSpPr>
                <a:spLocks/>
              </p:cNvSpPr>
              <p:nvPr/>
            </p:nvSpPr>
            <p:spPr bwMode="auto">
              <a:xfrm>
                <a:off x="7954963" y="2039938"/>
                <a:ext cx="255588" cy="334963"/>
              </a:xfrm>
              <a:custGeom>
                <a:avLst/>
                <a:gdLst>
                  <a:gd name="T0" fmla="*/ 108 w 108"/>
                  <a:gd name="T1" fmla="*/ 131 h 141"/>
                  <a:gd name="T2" fmla="*/ 70 w 108"/>
                  <a:gd name="T3" fmla="*/ 141 h 141"/>
                  <a:gd name="T4" fmla="*/ 0 w 108"/>
                  <a:gd name="T5" fmla="*/ 71 h 141"/>
                  <a:gd name="T6" fmla="*/ 70 w 108"/>
                  <a:gd name="T7" fmla="*/ 0 h 141"/>
                  <a:gd name="T8" fmla="*/ 70 w 108"/>
                  <a:gd name="T9" fmla="*/ 71 h 141"/>
                  <a:gd name="T10" fmla="*/ 108 w 108"/>
                  <a:gd name="T11" fmla="*/ 131 h 141"/>
                </a:gdLst>
                <a:ahLst/>
                <a:cxnLst>
                  <a:cxn ang="0">
                    <a:pos x="T0" y="T1"/>
                  </a:cxn>
                  <a:cxn ang="0">
                    <a:pos x="T2" y="T3"/>
                  </a:cxn>
                  <a:cxn ang="0">
                    <a:pos x="T4" y="T5"/>
                  </a:cxn>
                  <a:cxn ang="0">
                    <a:pos x="T6" y="T7"/>
                  </a:cxn>
                  <a:cxn ang="0">
                    <a:pos x="T8" y="T9"/>
                  </a:cxn>
                  <a:cxn ang="0">
                    <a:pos x="T10" y="T11"/>
                  </a:cxn>
                </a:cxnLst>
                <a:rect l="0" t="0" r="r" b="b"/>
                <a:pathLst>
                  <a:path w="108" h="141">
                    <a:moveTo>
                      <a:pt x="108" y="131"/>
                    </a:moveTo>
                    <a:cubicBezTo>
                      <a:pt x="97" y="137"/>
                      <a:pt x="84" y="141"/>
                      <a:pt x="70" y="141"/>
                    </a:cubicBezTo>
                    <a:cubicBezTo>
                      <a:pt x="31" y="141"/>
                      <a:pt x="0" y="110"/>
                      <a:pt x="0" y="71"/>
                    </a:cubicBezTo>
                    <a:cubicBezTo>
                      <a:pt x="0" y="32"/>
                      <a:pt x="31" y="0"/>
                      <a:pt x="70" y="0"/>
                    </a:cubicBezTo>
                    <a:cubicBezTo>
                      <a:pt x="70" y="71"/>
                      <a:pt x="70" y="71"/>
                      <a:pt x="70" y="71"/>
                    </a:cubicBezTo>
                    <a:lnTo>
                      <a:pt x="108" y="131"/>
                    </a:ln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 name="Line 95">
                <a:extLst>
                  <a:ext uri="{FF2B5EF4-FFF2-40B4-BE49-F238E27FC236}">
                    <a16:creationId xmlns:a16="http://schemas.microsoft.com/office/drawing/2014/main" id="{A897BC78-449A-CD97-F4CF-711865B9BC35}"/>
                  </a:ext>
                </a:extLst>
              </p:cNvPr>
              <p:cNvSpPr>
                <a:spLocks noChangeShapeType="1"/>
              </p:cNvSpPr>
              <p:nvPr/>
            </p:nvSpPr>
            <p:spPr bwMode="auto">
              <a:xfrm flipH="1">
                <a:off x="7999413" y="2384425"/>
                <a:ext cx="33338" cy="714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4" name="Freeform 96">
                <a:extLst>
                  <a:ext uri="{FF2B5EF4-FFF2-40B4-BE49-F238E27FC236}">
                    <a16:creationId xmlns:a16="http://schemas.microsoft.com/office/drawing/2014/main" id="{1743516A-7C84-9A83-DBCD-7C984A34BC48}"/>
                  </a:ext>
                </a:extLst>
              </p:cNvPr>
              <p:cNvSpPr>
                <a:spLocks/>
              </p:cNvSpPr>
              <p:nvPr/>
            </p:nvSpPr>
            <p:spPr bwMode="auto">
              <a:xfrm>
                <a:off x="7862888" y="2444750"/>
                <a:ext cx="163513" cy="249238"/>
              </a:xfrm>
              <a:custGeom>
                <a:avLst/>
                <a:gdLst>
                  <a:gd name="T0" fmla="*/ 18 w 69"/>
                  <a:gd name="T1" fmla="*/ 103 h 105"/>
                  <a:gd name="T2" fmla="*/ 7 w 69"/>
                  <a:gd name="T3" fmla="*/ 98 h 105"/>
                  <a:gd name="T4" fmla="*/ 2 w 69"/>
                  <a:gd name="T5" fmla="*/ 85 h 105"/>
                  <a:gd name="T6" fmla="*/ 38 w 69"/>
                  <a:gd name="T7" fmla="*/ 7 h 105"/>
                  <a:gd name="T8" fmla="*/ 51 w 69"/>
                  <a:gd name="T9" fmla="*/ 3 h 105"/>
                  <a:gd name="T10" fmla="*/ 63 w 69"/>
                  <a:gd name="T11" fmla="*/ 8 h 105"/>
                  <a:gd name="T12" fmla="*/ 67 w 69"/>
                  <a:gd name="T13" fmla="*/ 21 h 105"/>
                  <a:gd name="T14" fmla="*/ 31 w 69"/>
                  <a:gd name="T15" fmla="*/ 98 h 105"/>
                  <a:gd name="T16" fmla="*/ 18 w 69"/>
                  <a:gd name="T17" fmla="*/ 10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105">
                    <a:moveTo>
                      <a:pt x="18" y="103"/>
                    </a:moveTo>
                    <a:cubicBezTo>
                      <a:pt x="7" y="98"/>
                      <a:pt x="7" y="98"/>
                      <a:pt x="7" y="98"/>
                    </a:cubicBezTo>
                    <a:cubicBezTo>
                      <a:pt x="2" y="95"/>
                      <a:pt x="0" y="90"/>
                      <a:pt x="2" y="85"/>
                    </a:cubicBezTo>
                    <a:cubicBezTo>
                      <a:pt x="38" y="7"/>
                      <a:pt x="38" y="7"/>
                      <a:pt x="38" y="7"/>
                    </a:cubicBezTo>
                    <a:cubicBezTo>
                      <a:pt x="41" y="3"/>
                      <a:pt x="46" y="0"/>
                      <a:pt x="51" y="3"/>
                    </a:cubicBezTo>
                    <a:cubicBezTo>
                      <a:pt x="63" y="8"/>
                      <a:pt x="63" y="8"/>
                      <a:pt x="63" y="8"/>
                    </a:cubicBezTo>
                    <a:cubicBezTo>
                      <a:pt x="67" y="10"/>
                      <a:pt x="69" y="16"/>
                      <a:pt x="67" y="21"/>
                    </a:cubicBezTo>
                    <a:cubicBezTo>
                      <a:pt x="31" y="98"/>
                      <a:pt x="31" y="98"/>
                      <a:pt x="31" y="98"/>
                    </a:cubicBezTo>
                    <a:cubicBezTo>
                      <a:pt x="29" y="103"/>
                      <a:pt x="23" y="105"/>
                      <a:pt x="18" y="103"/>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5" name="Freeform 97">
                <a:extLst>
                  <a:ext uri="{FF2B5EF4-FFF2-40B4-BE49-F238E27FC236}">
                    <a16:creationId xmlns:a16="http://schemas.microsoft.com/office/drawing/2014/main" id="{36F0DF2D-154B-180D-E54E-D5211D8FA657}"/>
                  </a:ext>
                </a:extLst>
              </p:cNvPr>
              <p:cNvSpPr>
                <a:spLocks/>
              </p:cNvSpPr>
              <p:nvPr/>
            </p:nvSpPr>
            <p:spPr bwMode="auto">
              <a:xfrm>
                <a:off x="8299451" y="2062163"/>
                <a:ext cx="257175" cy="115888"/>
              </a:xfrm>
              <a:custGeom>
                <a:avLst/>
                <a:gdLst>
                  <a:gd name="T0" fmla="*/ 0 w 162"/>
                  <a:gd name="T1" fmla="*/ 22 h 73"/>
                  <a:gd name="T2" fmla="*/ 36 w 162"/>
                  <a:gd name="T3" fmla="*/ 0 h 73"/>
                  <a:gd name="T4" fmla="*/ 110 w 162"/>
                  <a:gd name="T5" fmla="*/ 73 h 73"/>
                  <a:gd name="T6" fmla="*/ 162 w 162"/>
                  <a:gd name="T7" fmla="*/ 36 h 73"/>
                </a:gdLst>
                <a:ahLst/>
                <a:cxnLst>
                  <a:cxn ang="0">
                    <a:pos x="T0" y="T1"/>
                  </a:cxn>
                  <a:cxn ang="0">
                    <a:pos x="T2" y="T3"/>
                  </a:cxn>
                  <a:cxn ang="0">
                    <a:pos x="T4" y="T5"/>
                  </a:cxn>
                  <a:cxn ang="0">
                    <a:pos x="T6" y="T7"/>
                  </a:cxn>
                </a:cxnLst>
                <a:rect l="0" t="0" r="r" b="b"/>
                <a:pathLst>
                  <a:path w="162" h="73">
                    <a:moveTo>
                      <a:pt x="0" y="22"/>
                    </a:moveTo>
                    <a:lnTo>
                      <a:pt x="36" y="0"/>
                    </a:lnTo>
                    <a:lnTo>
                      <a:pt x="110" y="73"/>
                    </a:lnTo>
                    <a:lnTo>
                      <a:pt x="162" y="36"/>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6" name="Freeform 98">
                <a:extLst>
                  <a:ext uri="{FF2B5EF4-FFF2-40B4-BE49-F238E27FC236}">
                    <a16:creationId xmlns:a16="http://schemas.microsoft.com/office/drawing/2014/main" id="{77030E3D-FB96-9B82-902D-A96318798CCB}"/>
                  </a:ext>
                </a:extLst>
              </p:cNvPr>
              <p:cNvSpPr>
                <a:spLocks/>
              </p:cNvSpPr>
              <p:nvPr/>
            </p:nvSpPr>
            <p:spPr bwMode="auto">
              <a:xfrm>
                <a:off x="7615238" y="2327275"/>
                <a:ext cx="334963" cy="98425"/>
              </a:xfrm>
              <a:custGeom>
                <a:avLst/>
                <a:gdLst>
                  <a:gd name="T0" fmla="*/ 0 w 211"/>
                  <a:gd name="T1" fmla="*/ 62 h 62"/>
                  <a:gd name="T2" fmla="*/ 92 w 211"/>
                  <a:gd name="T3" fmla="*/ 0 h 62"/>
                  <a:gd name="T4" fmla="*/ 170 w 211"/>
                  <a:gd name="T5" fmla="*/ 30 h 62"/>
                  <a:gd name="T6" fmla="*/ 211 w 211"/>
                  <a:gd name="T7" fmla="*/ 3 h 62"/>
                </a:gdLst>
                <a:ahLst/>
                <a:cxnLst>
                  <a:cxn ang="0">
                    <a:pos x="T0" y="T1"/>
                  </a:cxn>
                  <a:cxn ang="0">
                    <a:pos x="T2" y="T3"/>
                  </a:cxn>
                  <a:cxn ang="0">
                    <a:pos x="T4" y="T5"/>
                  </a:cxn>
                  <a:cxn ang="0">
                    <a:pos x="T6" y="T7"/>
                  </a:cxn>
                </a:cxnLst>
                <a:rect l="0" t="0" r="r" b="b"/>
                <a:pathLst>
                  <a:path w="211" h="62">
                    <a:moveTo>
                      <a:pt x="0" y="62"/>
                    </a:moveTo>
                    <a:lnTo>
                      <a:pt x="92" y="0"/>
                    </a:lnTo>
                    <a:lnTo>
                      <a:pt x="170" y="30"/>
                    </a:lnTo>
                    <a:lnTo>
                      <a:pt x="211" y="3"/>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spTree>
    <p:extLst>
      <p:ext uri="{BB962C8B-B14F-4D97-AF65-F5344CB8AC3E}">
        <p14:creationId xmlns:p14="http://schemas.microsoft.com/office/powerpoint/2010/main" val="162168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B1E14-4298-73D8-52E1-3C52B097C1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165EB-9FF9-CD10-907E-534676611C5A}"/>
              </a:ext>
            </a:extLst>
          </p:cNvPr>
          <p:cNvSpPr>
            <a:spLocks noGrp="1"/>
          </p:cNvSpPr>
          <p:nvPr>
            <p:ph type="title"/>
          </p:nvPr>
        </p:nvSpPr>
        <p:spPr/>
        <p:txBody>
          <a:bodyPr/>
          <a:lstStyle/>
          <a:p>
            <a:r>
              <a:rPr lang="en-GB" dirty="0"/>
              <a:t>Conclusion</a:t>
            </a:r>
          </a:p>
        </p:txBody>
      </p:sp>
      <p:sp>
        <p:nvSpPr>
          <p:cNvPr id="3" name="Text Placeholder 2">
            <a:extLst>
              <a:ext uri="{FF2B5EF4-FFF2-40B4-BE49-F238E27FC236}">
                <a16:creationId xmlns:a16="http://schemas.microsoft.com/office/drawing/2014/main" id="{29C1FD01-2B49-D3EB-7F06-BE04C9A0DAFF}"/>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12F77D5A-F861-7B0C-01AC-389B76FDE7B6}"/>
              </a:ext>
            </a:extLst>
          </p:cNvPr>
          <p:cNvSpPr>
            <a:spLocks noGrp="1"/>
          </p:cNvSpPr>
          <p:nvPr>
            <p:ph type="body" sz="quarter" idx="12"/>
          </p:nvPr>
        </p:nvSpPr>
        <p:spPr>
          <a:xfrm>
            <a:off x="452967" y="5619177"/>
            <a:ext cx="11272308" cy="411058"/>
          </a:xfrm>
        </p:spPr>
        <p:txBody>
          <a:bodyPr/>
          <a:lstStyle/>
          <a:p>
            <a:r>
              <a:rPr lang="en-GB" dirty="0"/>
              <a:t>Source: AXA IM, as of March 31, 2026. Developments of the past are no indicator for any future returns or trends. The above represents our current market views only and does not constitute investment advice. For illustrative purposes only. The information has been established on the basis of data, projections, forecasts, anticipations and hypothesis which are subjective. This analysis and conclusions are the expression of an opinion, based on available data at a specific date. Due to the subjective aspect of these analyses, the effective evolution of the economic variables and values of the financial markets could be significantly different for the projections, forecast, anticipations and hypothesis which are communicated in this material. There is no guarantee the targets shown in the slide will be achieved. </a:t>
            </a:r>
          </a:p>
        </p:txBody>
      </p:sp>
      <p:sp>
        <p:nvSpPr>
          <p:cNvPr id="6" name="Text Placeholder 5">
            <a:extLst>
              <a:ext uri="{FF2B5EF4-FFF2-40B4-BE49-F238E27FC236}">
                <a16:creationId xmlns:a16="http://schemas.microsoft.com/office/drawing/2014/main" id="{87ACA7F5-229E-5F3C-A51D-780B79BC84AC}"/>
              </a:ext>
            </a:extLst>
          </p:cNvPr>
          <p:cNvSpPr>
            <a:spLocks noGrp="1"/>
          </p:cNvSpPr>
          <p:nvPr>
            <p:ph type="body" sz="quarter" idx="11"/>
          </p:nvPr>
        </p:nvSpPr>
        <p:spPr/>
        <p:txBody>
          <a:bodyPr/>
          <a:lstStyle/>
          <a:p>
            <a:r>
              <a:rPr lang="en-GB" dirty="0"/>
              <a:t>AXA WF US Credit short duration IG</a:t>
            </a:r>
          </a:p>
        </p:txBody>
      </p:sp>
      <p:sp>
        <p:nvSpPr>
          <p:cNvPr id="7" name="Rectangle 6">
            <a:extLst>
              <a:ext uri="{FF2B5EF4-FFF2-40B4-BE49-F238E27FC236}">
                <a16:creationId xmlns:a16="http://schemas.microsoft.com/office/drawing/2014/main" id="{40C749DF-D591-8CB3-7104-544D2CB82FF4}"/>
              </a:ext>
            </a:extLst>
          </p:cNvPr>
          <p:cNvSpPr/>
          <p:nvPr/>
        </p:nvSpPr>
        <p:spPr>
          <a:xfrm>
            <a:off x="8112224" y="1556792"/>
            <a:ext cx="3744000" cy="3744416"/>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9" name="Rectangle 8">
            <a:extLst>
              <a:ext uri="{FF2B5EF4-FFF2-40B4-BE49-F238E27FC236}">
                <a16:creationId xmlns:a16="http://schemas.microsoft.com/office/drawing/2014/main" id="{C7A6004B-E98E-EB8C-FB0E-1AD8CEDA3A5F}"/>
              </a:ext>
            </a:extLst>
          </p:cNvPr>
          <p:cNvSpPr/>
          <p:nvPr/>
        </p:nvSpPr>
        <p:spPr>
          <a:xfrm>
            <a:off x="335360" y="1556792"/>
            <a:ext cx="3744000" cy="3744416"/>
          </a:xfrm>
          <a:prstGeom prst="rect">
            <a:avLst/>
          </a:prstGeom>
          <a:solidFill>
            <a:schemeClr val="accent4"/>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cxnSp>
        <p:nvCxnSpPr>
          <p:cNvPr id="12" name="Straight Connector 11">
            <a:extLst>
              <a:ext uri="{FF2B5EF4-FFF2-40B4-BE49-F238E27FC236}">
                <a16:creationId xmlns:a16="http://schemas.microsoft.com/office/drawing/2014/main" id="{4E9787AB-EE26-E4D3-88A2-F0A110942651}"/>
              </a:ext>
            </a:extLst>
          </p:cNvPr>
          <p:cNvCxnSpPr>
            <a:cxnSpLocks/>
          </p:cNvCxnSpPr>
          <p:nvPr/>
        </p:nvCxnSpPr>
        <p:spPr>
          <a:xfrm>
            <a:off x="803360" y="3212976"/>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51DA4CFF-8FE4-FB0A-6AAF-E68BE8BFAF66}"/>
              </a:ext>
            </a:extLst>
          </p:cNvPr>
          <p:cNvSpPr txBox="1"/>
          <p:nvPr/>
        </p:nvSpPr>
        <p:spPr bwMode="auto">
          <a:xfrm>
            <a:off x="985450"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What is the fund?</a:t>
            </a:r>
          </a:p>
        </p:txBody>
      </p:sp>
      <p:sp>
        <p:nvSpPr>
          <p:cNvPr id="32" name="Rectangle 31">
            <a:extLst>
              <a:ext uri="{FF2B5EF4-FFF2-40B4-BE49-F238E27FC236}">
                <a16:creationId xmlns:a16="http://schemas.microsoft.com/office/drawing/2014/main" id="{BE83741D-8877-9E7F-16CB-891E6918579A}"/>
              </a:ext>
            </a:extLst>
          </p:cNvPr>
          <p:cNvSpPr/>
          <p:nvPr/>
        </p:nvSpPr>
        <p:spPr>
          <a:xfrm>
            <a:off x="4217275" y="1556792"/>
            <a:ext cx="3744000" cy="3744416"/>
          </a:xfrm>
          <a:prstGeom prst="rect">
            <a:avLst/>
          </a:pr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cxnSp>
        <p:nvCxnSpPr>
          <p:cNvPr id="33" name="Straight Connector 32">
            <a:extLst>
              <a:ext uri="{FF2B5EF4-FFF2-40B4-BE49-F238E27FC236}">
                <a16:creationId xmlns:a16="http://schemas.microsoft.com/office/drawing/2014/main" id="{79D8BFBB-BDAD-605B-736A-404ADF9FB9DB}"/>
              </a:ext>
            </a:extLst>
          </p:cNvPr>
          <p:cNvCxnSpPr>
            <a:cxnSpLocks/>
          </p:cNvCxnSpPr>
          <p:nvPr/>
        </p:nvCxnSpPr>
        <p:spPr>
          <a:xfrm>
            <a:off x="4685275" y="3212976"/>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D82EECA-F015-F02B-0ECB-8126D2CD550A}"/>
              </a:ext>
            </a:extLst>
          </p:cNvPr>
          <p:cNvSpPr txBox="1"/>
          <p:nvPr/>
        </p:nvSpPr>
        <p:spPr bwMode="auto">
          <a:xfrm>
            <a:off x="4867365"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Why now?</a:t>
            </a:r>
          </a:p>
        </p:txBody>
      </p:sp>
      <p:cxnSp>
        <p:nvCxnSpPr>
          <p:cNvPr id="49" name="Straight Connector 48">
            <a:extLst>
              <a:ext uri="{FF2B5EF4-FFF2-40B4-BE49-F238E27FC236}">
                <a16:creationId xmlns:a16="http://schemas.microsoft.com/office/drawing/2014/main" id="{883EE17D-882D-10F5-88BD-F1F5DAAD5B92}"/>
              </a:ext>
            </a:extLst>
          </p:cNvPr>
          <p:cNvCxnSpPr>
            <a:cxnSpLocks/>
          </p:cNvCxnSpPr>
          <p:nvPr/>
        </p:nvCxnSpPr>
        <p:spPr>
          <a:xfrm>
            <a:off x="8580224" y="3284984"/>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C6B6886A-70A2-CCAC-9050-B1F6A5590081}"/>
              </a:ext>
            </a:extLst>
          </p:cNvPr>
          <p:cNvSpPr txBox="1"/>
          <p:nvPr/>
        </p:nvSpPr>
        <p:spPr bwMode="auto">
          <a:xfrm>
            <a:off x="8762314"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Why the fund?</a:t>
            </a:r>
          </a:p>
        </p:txBody>
      </p:sp>
      <p:sp>
        <p:nvSpPr>
          <p:cNvPr id="61" name="TextBox 2">
            <a:extLst>
              <a:ext uri="{FF2B5EF4-FFF2-40B4-BE49-F238E27FC236}">
                <a16:creationId xmlns:a16="http://schemas.microsoft.com/office/drawing/2014/main" id="{BB1279C5-D428-AA44-D3B2-52D976EBA93F}"/>
              </a:ext>
            </a:extLst>
          </p:cNvPr>
          <p:cNvSpPr txBox="1"/>
          <p:nvPr/>
        </p:nvSpPr>
        <p:spPr>
          <a:xfrm>
            <a:off x="963835" y="3645024"/>
            <a:ext cx="2487050" cy="325602"/>
          </a:xfrm>
          <a:prstGeom prst="rect">
            <a:avLst/>
          </a:prstGeom>
          <a:noFill/>
          <a:ln>
            <a:noFill/>
          </a:ln>
        </p:spPr>
        <p:txBody>
          <a:bodyPr vert="horz" wrap="square" lIns="0" tIns="0" rIns="0" bIns="0" rtlCol="0" anchor="t">
            <a:noAutofit/>
          </a:bodyPr>
          <a:lstStyle/>
          <a:p>
            <a:pPr marL="0" marR="0" lvl="0" indent="0" algn="ctr" defTabSz="914400" rtl="0" eaLnBrk="1" fontAlgn="base" latinLnBrk="0" hangingPunct="1">
              <a:lnSpc>
                <a:spcPct val="90000"/>
              </a:lnSpc>
              <a:spcBef>
                <a:spcPct val="0"/>
              </a:spcBef>
              <a:spcAft>
                <a:spcPct val="0"/>
              </a:spcAft>
              <a:buClr>
                <a:srgbClr val="027180"/>
              </a:buClr>
              <a:buSzPct val="115000"/>
              <a:buFontTx/>
              <a:buNone/>
              <a:tabLst/>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Short Duration</a:t>
            </a:r>
          </a:p>
          <a:p>
            <a:pPr marL="0" marR="0" lvl="0" indent="0" algn="ctr" defTabSz="914400" rtl="0" eaLnBrk="1" fontAlgn="base" latinLnBrk="0" hangingPunct="1">
              <a:lnSpc>
                <a:spcPct val="90000"/>
              </a:lnSpc>
              <a:spcBef>
                <a:spcPct val="0"/>
              </a:spcBef>
              <a:spcAft>
                <a:spcPct val="0"/>
              </a:spcAft>
              <a:buClr>
                <a:srgbClr val="027180"/>
              </a:buClr>
              <a:buSzPct val="115000"/>
              <a:buFontTx/>
              <a:buNone/>
              <a:tabLst/>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a:t>
            </a:r>
            <a:r>
              <a:rPr lang="en-GB" sz="1600" b="1" dirty="0">
                <a:solidFill>
                  <a:schemeClr val="bg1"/>
                </a:solidFill>
                <a:latin typeface="Arial Narrow" panose="020B0606020202030204" pitchFamily="34" charset="0"/>
              </a:rPr>
              <a:t>&lt;5</a:t>
            </a: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Year</a:t>
            </a:r>
            <a:r>
              <a:rPr lang="en-GB" sz="1600" b="1" dirty="0">
                <a:solidFill>
                  <a:schemeClr val="bg1"/>
                </a:solidFill>
                <a:latin typeface="Arial Narrow" panose="020B0606020202030204" pitchFamily="34" charset="0"/>
              </a:rPr>
              <a:t>)</a:t>
            </a: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USD Bonds</a:t>
            </a:r>
          </a:p>
        </p:txBody>
      </p:sp>
      <p:sp>
        <p:nvSpPr>
          <p:cNvPr id="62" name="TextBox 16">
            <a:extLst>
              <a:ext uri="{FF2B5EF4-FFF2-40B4-BE49-F238E27FC236}">
                <a16:creationId xmlns:a16="http://schemas.microsoft.com/office/drawing/2014/main" id="{1F304BA1-436B-5EB5-BE71-D0EEC0AA35FA}"/>
              </a:ext>
            </a:extLst>
          </p:cNvPr>
          <p:cNvSpPr txBox="1"/>
          <p:nvPr/>
        </p:nvSpPr>
        <p:spPr>
          <a:xfrm>
            <a:off x="8634108" y="4248915"/>
            <a:ext cx="2700236" cy="658001"/>
          </a:xfrm>
          <a:prstGeom prst="rect">
            <a:avLst/>
          </a:prstGeom>
          <a:noFill/>
        </p:spPr>
        <p:txBody>
          <a:bodyPr vert="horz" wrap="square" lIns="0" tIns="0" rIns="0" bIns="0" rtlCol="0">
            <a:noAutofit/>
          </a:bodyPr>
          <a:lstStyle/>
          <a:p>
            <a:pPr algn="ctr" defTabSz="685800">
              <a:spcBef>
                <a:spcPts val="450"/>
              </a:spcBef>
              <a:buClr>
                <a:srgbClr val="027180"/>
              </a:buClr>
              <a:buSzPct val="115000"/>
              <a:defRPr/>
            </a:pPr>
            <a:r>
              <a:rPr lang="en-GB" sz="1400" dirty="0">
                <a:solidFill>
                  <a:schemeClr val="bg1"/>
                </a:solidFill>
                <a:latin typeface="Arial Narrow" panose="020B0606020202030204" pitchFamily="34" charset="0"/>
              </a:rPr>
              <a:t>Seeks consistent income with low volatility and higher returns than short-term government bonds/cash</a:t>
            </a:r>
          </a:p>
        </p:txBody>
      </p:sp>
      <p:sp>
        <p:nvSpPr>
          <p:cNvPr id="63" name="TextBox 32">
            <a:extLst>
              <a:ext uri="{FF2B5EF4-FFF2-40B4-BE49-F238E27FC236}">
                <a16:creationId xmlns:a16="http://schemas.microsoft.com/office/drawing/2014/main" id="{EAEC51DF-3817-FCCA-C384-CA45559185BA}"/>
              </a:ext>
            </a:extLst>
          </p:cNvPr>
          <p:cNvSpPr txBox="1"/>
          <p:nvPr/>
        </p:nvSpPr>
        <p:spPr>
          <a:xfrm>
            <a:off x="8699750" y="3679886"/>
            <a:ext cx="2568948" cy="348864"/>
          </a:xfrm>
          <a:prstGeom prst="rect">
            <a:avLst/>
          </a:prstGeom>
          <a:noFill/>
          <a:ln>
            <a:noFill/>
          </a:ln>
        </p:spPr>
        <p:txBody>
          <a:bodyPr vert="horz" wrap="square" lIns="0" tIns="0" rIns="0" bIns="0" rtlCol="0" anchor="t">
            <a:noAutofit/>
          </a:bodyPr>
          <a:lstStyle/>
          <a:p>
            <a:pPr algn="ctr" defTabSz="685800">
              <a:lnSpc>
                <a:spcPct val="90000"/>
              </a:lnSpc>
              <a:buClr>
                <a:srgbClr val="027180"/>
              </a:buClr>
              <a:buSzPct val="115000"/>
              <a:defRPr/>
            </a:pPr>
            <a:r>
              <a:rPr lang="en-GB" sz="1600" b="1" dirty="0">
                <a:solidFill>
                  <a:schemeClr val="bg1"/>
                </a:solidFill>
                <a:latin typeface="Arial Narrow" panose="020B0606020202030204" pitchFamily="34" charset="0"/>
              </a:rPr>
              <a:t>Risk/Return Profile</a:t>
            </a:r>
          </a:p>
        </p:txBody>
      </p:sp>
      <p:sp>
        <p:nvSpPr>
          <p:cNvPr id="64" name="TextBox 27">
            <a:extLst>
              <a:ext uri="{FF2B5EF4-FFF2-40B4-BE49-F238E27FC236}">
                <a16:creationId xmlns:a16="http://schemas.microsoft.com/office/drawing/2014/main" id="{05886DCB-DCB4-881A-AF7D-1DB162445D2E}"/>
              </a:ext>
            </a:extLst>
          </p:cNvPr>
          <p:cNvSpPr txBox="1"/>
          <p:nvPr/>
        </p:nvSpPr>
        <p:spPr>
          <a:xfrm>
            <a:off x="803360" y="4272178"/>
            <a:ext cx="2807999" cy="658001"/>
          </a:xfrm>
          <a:prstGeom prst="rect">
            <a:avLst/>
          </a:prstGeom>
          <a:noFill/>
        </p:spPr>
        <p:txBody>
          <a:bodyPr vert="horz" wrap="square" lIns="0" tIns="0" rIns="0" bIns="0" rtlCol="0">
            <a:noAutofit/>
          </a:bodyPr>
          <a:lstStyle/>
          <a:p>
            <a:pPr algn="ctr">
              <a:defRPr/>
            </a:pPr>
            <a:r>
              <a:rPr lang="en-GB" sz="1400" dirty="0">
                <a:solidFill>
                  <a:schemeClr val="bg1"/>
                </a:solidFill>
                <a:latin typeface="Arial Narrow" panose="020B0606020202030204" pitchFamily="34" charset="0"/>
                <a:cs typeface="Calibri" panose="020F0502020204030204" pitchFamily="34" charset="0"/>
              </a:rPr>
              <a:t>Style based on consistency together with in-depth credit selection through detailed fundamental analysis</a:t>
            </a:r>
          </a:p>
        </p:txBody>
      </p:sp>
      <p:sp>
        <p:nvSpPr>
          <p:cNvPr id="65" name="TextBox 15">
            <a:extLst>
              <a:ext uri="{FF2B5EF4-FFF2-40B4-BE49-F238E27FC236}">
                <a16:creationId xmlns:a16="http://schemas.microsoft.com/office/drawing/2014/main" id="{589B7524-63FD-C79F-5846-947C54973CA7}"/>
              </a:ext>
            </a:extLst>
          </p:cNvPr>
          <p:cNvSpPr txBox="1"/>
          <p:nvPr/>
        </p:nvSpPr>
        <p:spPr>
          <a:xfrm>
            <a:off x="4726569" y="4272178"/>
            <a:ext cx="2725413" cy="658001"/>
          </a:xfrm>
          <a:prstGeom prst="rect">
            <a:avLst/>
          </a:prstGeom>
          <a:noFill/>
        </p:spPr>
        <p:txBody>
          <a:bodyPr vert="horz" wrap="square" lIns="0" tIns="0" rIns="0" bIns="0" rtlCol="0">
            <a:noAutofit/>
          </a:bodyPr>
          <a:lstStyle/>
          <a:p>
            <a:pPr algn="ctr">
              <a:spcBef>
                <a:spcPts val="600"/>
              </a:spcBef>
              <a:buClr>
                <a:srgbClr val="027180"/>
              </a:buClr>
              <a:buSzPct val="115000"/>
              <a:defRPr/>
            </a:pPr>
            <a:r>
              <a:rPr lang="en-US" sz="1400" dirty="0">
                <a:solidFill>
                  <a:schemeClr val="bg1"/>
                </a:solidFill>
                <a:latin typeface="Arial Narrow" panose="020B0606020202030204" pitchFamily="34" charset="0"/>
              </a:rPr>
              <a:t>Yields have risen, thereby increasing carry and return potential, whilst</a:t>
            </a:r>
            <a:r>
              <a:rPr kumimoji="0" lang="en-US" sz="1400"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cash rates are declining</a:t>
            </a:r>
          </a:p>
        </p:txBody>
      </p:sp>
      <p:sp>
        <p:nvSpPr>
          <p:cNvPr id="66" name="TextBox 29">
            <a:extLst>
              <a:ext uri="{FF2B5EF4-FFF2-40B4-BE49-F238E27FC236}">
                <a16:creationId xmlns:a16="http://schemas.microsoft.com/office/drawing/2014/main" id="{E59CFB01-9A8F-D49E-7A48-9731736C6411}"/>
              </a:ext>
            </a:extLst>
          </p:cNvPr>
          <p:cNvSpPr txBox="1"/>
          <p:nvPr/>
        </p:nvSpPr>
        <p:spPr>
          <a:xfrm>
            <a:off x="4784649" y="3679718"/>
            <a:ext cx="2609252" cy="349200"/>
          </a:xfrm>
          <a:prstGeom prst="rect">
            <a:avLst/>
          </a:prstGeom>
          <a:noFill/>
          <a:ln>
            <a:noFill/>
          </a:ln>
        </p:spPr>
        <p:txBody>
          <a:bodyPr vert="horz" wrap="square" lIns="0" tIns="0" rIns="0" bIns="0" rtlCol="0" anchor="t">
            <a:noAutofit/>
          </a:bodyPr>
          <a:lstStyle/>
          <a:p>
            <a:pPr algn="ctr" defTabSz="685800">
              <a:lnSpc>
                <a:spcPct val="90000"/>
              </a:lnSpc>
              <a:buClr>
                <a:srgbClr val="027180"/>
              </a:buClr>
              <a:buSzPct val="115000"/>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Attractive Entry </a:t>
            </a:r>
            <a:r>
              <a:rPr lang="en-GB" sz="1600" b="1" dirty="0">
                <a:solidFill>
                  <a:schemeClr val="bg1"/>
                </a:solidFill>
                <a:latin typeface="Arial Narrow" panose="020B0606020202030204" pitchFamily="34" charset="0"/>
              </a:rPr>
              <a:t>P</a:t>
            </a:r>
            <a:r>
              <a:rPr kumimoji="0" lang="en-GB" sz="1600" b="1" i="0" u="none" strike="noStrike" kern="1200" cap="none" spc="0" normalizeH="0" baseline="0" noProof="0" dirty="0" err="1">
                <a:ln>
                  <a:noFill/>
                </a:ln>
                <a:solidFill>
                  <a:schemeClr val="bg1"/>
                </a:solidFill>
                <a:effectLst/>
                <a:uLnTx/>
                <a:uFillTx/>
                <a:latin typeface="Arial Narrow" panose="020B0606020202030204" pitchFamily="34" charset="0"/>
                <a:cs typeface="Arial" charset="0"/>
              </a:rPr>
              <a:t>oint</a:t>
            </a:r>
            <a:endParaRPr lang="en-US" sz="1600" b="1" dirty="0">
              <a:solidFill>
                <a:schemeClr val="bg1"/>
              </a:solidFill>
              <a:latin typeface="Arial Narrow" panose="020B0606020202030204" pitchFamily="34" charset="0"/>
            </a:endParaRPr>
          </a:p>
        </p:txBody>
      </p:sp>
      <p:grpSp>
        <p:nvGrpSpPr>
          <p:cNvPr id="68" name="Groupe 10324">
            <a:extLst>
              <a:ext uri="{FF2B5EF4-FFF2-40B4-BE49-F238E27FC236}">
                <a16:creationId xmlns:a16="http://schemas.microsoft.com/office/drawing/2014/main" id="{2EF23C8D-902C-4937-56CE-94861D420E71}"/>
              </a:ext>
            </a:extLst>
          </p:cNvPr>
          <p:cNvGrpSpPr/>
          <p:nvPr/>
        </p:nvGrpSpPr>
        <p:grpSpPr>
          <a:xfrm>
            <a:off x="9513530" y="1715966"/>
            <a:ext cx="941388" cy="654050"/>
            <a:chOff x="7615238" y="2039938"/>
            <a:chExt cx="941388" cy="654050"/>
          </a:xfrm>
        </p:grpSpPr>
        <p:sp>
          <p:nvSpPr>
            <p:cNvPr id="69" name="Freeform 93">
              <a:extLst>
                <a:ext uri="{FF2B5EF4-FFF2-40B4-BE49-F238E27FC236}">
                  <a16:creationId xmlns:a16="http://schemas.microsoft.com/office/drawing/2014/main" id="{0D828D2C-85C4-EDC7-5B5F-FDC6CD6D3182}"/>
                </a:ext>
              </a:extLst>
            </p:cNvPr>
            <p:cNvSpPr>
              <a:spLocks/>
            </p:cNvSpPr>
            <p:nvPr/>
          </p:nvSpPr>
          <p:spPr bwMode="auto">
            <a:xfrm>
              <a:off x="8164513" y="2047875"/>
              <a:ext cx="123825" cy="274638"/>
            </a:xfrm>
            <a:custGeom>
              <a:avLst/>
              <a:gdLst>
                <a:gd name="T0" fmla="*/ 0 w 52"/>
                <a:gd name="T1" fmla="*/ 0 h 116"/>
                <a:gd name="T2" fmla="*/ 52 w 52"/>
                <a:gd name="T3" fmla="*/ 68 h 116"/>
                <a:gd name="T4" fmla="*/ 32 w 52"/>
                <a:gd name="T5" fmla="*/ 116 h 116"/>
              </a:gdLst>
              <a:ahLst/>
              <a:cxnLst>
                <a:cxn ang="0">
                  <a:pos x="T0" y="T1"/>
                </a:cxn>
                <a:cxn ang="0">
                  <a:pos x="T2" y="T3"/>
                </a:cxn>
                <a:cxn ang="0">
                  <a:pos x="T4" y="T5"/>
                </a:cxn>
              </a:cxnLst>
              <a:rect l="0" t="0" r="r" b="b"/>
              <a:pathLst>
                <a:path w="52" h="116">
                  <a:moveTo>
                    <a:pt x="0" y="0"/>
                  </a:moveTo>
                  <a:cubicBezTo>
                    <a:pt x="30" y="8"/>
                    <a:pt x="52" y="36"/>
                    <a:pt x="52" y="68"/>
                  </a:cubicBezTo>
                  <a:cubicBezTo>
                    <a:pt x="52" y="87"/>
                    <a:pt x="44" y="104"/>
                    <a:pt x="32" y="11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0" name="Freeform 94">
              <a:extLst>
                <a:ext uri="{FF2B5EF4-FFF2-40B4-BE49-F238E27FC236}">
                  <a16:creationId xmlns:a16="http://schemas.microsoft.com/office/drawing/2014/main" id="{F04D44D4-F5F7-2A70-99EB-AD174ED76836}"/>
                </a:ext>
              </a:extLst>
            </p:cNvPr>
            <p:cNvSpPr>
              <a:spLocks/>
            </p:cNvSpPr>
            <p:nvPr/>
          </p:nvSpPr>
          <p:spPr bwMode="auto">
            <a:xfrm>
              <a:off x="7954963" y="2039938"/>
              <a:ext cx="255588" cy="334963"/>
            </a:xfrm>
            <a:custGeom>
              <a:avLst/>
              <a:gdLst>
                <a:gd name="T0" fmla="*/ 108 w 108"/>
                <a:gd name="T1" fmla="*/ 131 h 141"/>
                <a:gd name="T2" fmla="*/ 70 w 108"/>
                <a:gd name="T3" fmla="*/ 141 h 141"/>
                <a:gd name="T4" fmla="*/ 0 w 108"/>
                <a:gd name="T5" fmla="*/ 71 h 141"/>
                <a:gd name="T6" fmla="*/ 70 w 108"/>
                <a:gd name="T7" fmla="*/ 0 h 141"/>
                <a:gd name="T8" fmla="*/ 70 w 108"/>
                <a:gd name="T9" fmla="*/ 71 h 141"/>
                <a:gd name="T10" fmla="*/ 108 w 108"/>
                <a:gd name="T11" fmla="*/ 131 h 141"/>
              </a:gdLst>
              <a:ahLst/>
              <a:cxnLst>
                <a:cxn ang="0">
                  <a:pos x="T0" y="T1"/>
                </a:cxn>
                <a:cxn ang="0">
                  <a:pos x="T2" y="T3"/>
                </a:cxn>
                <a:cxn ang="0">
                  <a:pos x="T4" y="T5"/>
                </a:cxn>
                <a:cxn ang="0">
                  <a:pos x="T6" y="T7"/>
                </a:cxn>
                <a:cxn ang="0">
                  <a:pos x="T8" y="T9"/>
                </a:cxn>
                <a:cxn ang="0">
                  <a:pos x="T10" y="T11"/>
                </a:cxn>
              </a:cxnLst>
              <a:rect l="0" t="0" r="r" b="b"/>
              <a:pathLst>
                <a:path w="108" h="141">
                  <a:moveTo>
                    <a:pt x="108" y="131"/>
                  </a:moveTo>
                  <a:cubicBezTo>
                    <a:pt x="97" y="137"/>
                    <a:pt x="84" y="141"/>
                    <a:pt x="70" y="141"/>
                  </a:cubicBezTo>
                  <a:cubicBezTo>
                    <a:pt x="31" y="141"/>
                    <a:pt x="0" y="110"/>
                    <a:pt x="0" y="71"/>
                  </a:cubicBezTo>
                  <a:cubicBezTo>
                    <a:pt x="0" y="32"/>
                    <a:pt x="31" y="0"/>
                    <a:pt x="70" y="0"/>
                  </a:cubicBezTo>
                  <a:cubicBezTo>
                    <a:pt x="70" y="71"/>
                    <a:pt x="70" y="71"/>
                    <a:pt x="70" y="71"/>
                  </a:cubicBezTo>
                  <a:lnTo>
                    <a:pt x="108" y="131"/>
                  </a:ln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1" name="Line 95">
              <a:extLst>
                <a:ext uri="{FF2B5EF4-FFF2-40B4-BE49-F238E27FC236}">
                  <a16:creationId xmlns:a16="http://schemas.microsoft.com/office/drawing/2014/main" id="{566B5A25-D7C7-617F-D6F4-9B481B5E852A}"/>
                </a:ext>
              </a:extLst>
            </p:cNvPr>
            <p:cNvSpPr>
              <a:spLocks noChangeShapeType="1"/>
            </p:cNvSpPr>
            <p:nvPr/>
          </p:nvSpPr>
          <p:spPr bwMode="auto">
            <a:xfrm flipH="1">
              <a:off x="7999413" y="2384425"/>
              <a:ext cx="33338" cy="714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2" name="Freeform 96">
              <a:extLst>
                <a:ext uri="{FF2B5EF4-FFF2-40B4-BE49-F238E27FC236}">
                  <a16:creationId xmlns:a16="http://schemas.microsoft.com/office/drawing/2014/main" id="{5297E46B-394B-EDBD-2A80-F7D5865EBACD}"/>
                </a:ext>
              </a:extLst>
            </p:cNvPr>
            <p:cNvSpPr>
              <a:spLocks/>
            </p:cNvSpPr>
            <p:nvPr/>
          </p:nvSpPr>
          <p:spPr bwMode="auto">
            <a:xfrm>
              <a:off x="7862888" y="2444750"/>
              <a:ext cx="163513" cy="249238"/>
            </a:xfrm>
            <a:custGeom>
              <a:avLst/>
              <a:gdLst>
                <a:gd name="T0" fmla="*/ 18 w 69"/>
                <a:gd name="T1" fmla="*/ 103 h 105"/>
                <a:gd name="T2" fmla="*/ 7 w 69"/>
                <a:gd name="T3" fmla="*/ 98 h 105"/>
                <a:gd name="T4" fmla="*/ 2 w 69"/>
                <a:gd name="T5" fmla="*/ 85 h 105"/>
                <a:gd name="T6" fmla="*/ 38 w 69"/>
                <a:gd name="T7" fmla="*/ 7 h 105"/>
                <a:gd name="T8" fmla="*/ 51 w 69"/>
                <a:gd name="T9" fmla="*/ 3 h 105"/>
                <a:gd name="T10" fmla="*/ 63 w 69"/>
                <a:gd name="T11" fmla="*/ 8 h 105"/>
                <a:gd name="T12" fmla="*/ 67 w 69"/>
                <a:gd name="T13" fmla="*/ 21 h 105"/>
                <a:gd name="T14" fmla="*/ 31 w 69"/>
                <a:gd name="T15" fmla="*/ 98 h 105"/>
                <a:gd name="T16" fmla="*/ 18 w 69"/>
                <a:gd name="T17" fmla="*/ 10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105">
                  <a:moveTo>
                    <a:pt x="18" y="103"/>
                  </a:moveTo>
                  <a:cubicBezTo>
                    <a:pt x="7" y="98"/>
                    <a:pt x="7" y="98"/>
                    <a:pt x="7" y="98"/>
                  </a:cubicBezTo>
                  <a:cubicBezTo>
                    <a:pt x="2" y="95"/>
                    <a:pt x="0" y="90"/>
                    <a:pt x="2" y="85"/>
                  </a:cubicBezTo>
                  <a:cubicBezTo>
                    <a:pt x="38" y="7"/>
                    <a:pt x="38" y="7"/>
                    <a:pt x="38" y="7"/>
                  </a:cubicBezTo>
                  <a:cubicBezTo>
                    <a:pt x="41" y="3"/>
                    <a:pt x="46" y="0"/>
                    <a:pt x="51" y="3"/>
                  </a:cubicBezTo>
                  <a:cubicBezTo>
                    <a:pt x="63" y="8"/>
                    <a:pt x="63" y="8"/>
                    <a:pt x="63" y="8"/>
                  </a:cubicBezTo>
                  <a:cubicBezTo>
                    <a:pt x="67" y="10"/>
                    <a:pt x="69" y="16"/>
                    <a:pt x="67" y="21"/>
                  </a:cubicBezTo>
                  <a:cubicBezTo>
                    <a:pt x="31" y="98"/>
                    <a:pt x="31" y="98"/>
                    <a:pt x="31" y="98"/>
                  </a:cubicBezTo>
                  <a:cubicBezTo>
                    <a:pt x="29" y="103"/>
                    <a:pt x="23" y="105"/>
                    <a:pt x="18" y="103"/>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3" name="Freeform 97">
              <a:extLst>
                <a:ext uri="{FF2B5EF4-FFF2-40B4-BE49-F238E27FC236}">
                  <a16:creationId xmlns:a16="http://schemas.microsoft.com/office/drawing/2014/main" id="{A731AA6B-00FA-87C8-3C8A-C899D1F7476B}"/>
                </a:ext>
              </a:extLst>
            </p:cNvPr>
            <p:cNvSpPr>
              <a:spLocks/>
            </p:cNvSpPr>
            <p:nvPr/>
          </p:nvSpPr>
          <p:spPr bwMode="auto">
            <a:xfrm>
              <a:off x="8299451" y="2062163"/>
              <a:ext cx="257175" cy="115888"/>
            </a:xfrm>
            <a:custGeom>
              <a:avLst/>
              <a:gdLst>
                <a:gd name="T0" fmla="*/ 0 w 162"/>
                <a:gd name="T1" fmla="*/ 22 h 73"/>
                <a:gd name="T2" fmla="*/ 36 w 162"/>
                <a:gd name="T3" fmla="*/ 0 h 73"/>
                <a:gd name="T4" fmla="*/ 110 w 162"/>
                <a:gd name="T5" fmla="*/ 73 h 73"/>
                <a:gd name="T6" fmla="*/ 162 w 162"/>
                <a:gd name="T7" fmla="*/ 36 h 73"/>
              </a:gdLst>
              <a:ahLst/>
              <a:cxnLst>
                <a:cxn ang="0">
                  <a:pos x="T0" y="T1"/>
                </a:cxn>
                <a:cxn ang="0">
                  <a:pos x="T2" y="T3"/>
                </a:cxn>
                <a:cxn ang="0">
                  <a:pos x="T4" y="T5"/>
                </a:cxn>
                <a:cxn ang="0">
                  <a:pos x="T6" y="T7"/>
                </a:cxn>
              </a:cxnLst>
              <a:rect l="0" t="0" r="r" b="b"/>
              <a:pathLst>
                <a:path w="162" h="73">
                  <a:moveTo>
                    <a:pt x="0" y="22"/>
                  </a:moveTo>
                  <a:lnTo>
                    <a:pt x="36" y="0"/>
                  </a:lnTo>
                  <a:lnTo>
                    <a:pt x="110" y="73"/>
                  </a:lnTo>
                  <a:lnTo>
                    <a:pt x="162" y="36"/>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4" name="Freeform 98">
              <a:extLst>
                <a:ext uri="{FF2B5EF4-FFF2-40B4-BE49-F238E27FC236}">
                  <a16:creationId xmlns:a16="http://schemas.microsoft.com/office/drawing/2014/main" id="{FFEE4C5C-DEB2-3451-85E8-02922FEAE9F5}"/>
                </a:ext>
              </a:extLst>
            </p:cNvPr>
            <p:cNvSpPr>
              <a:spLocks/>
            </p:cNvSpPr>
            <p:nvPr/>
          </p:nvSpPr>
          <p:spPr bwMode="auto">
            <a:xfrm>
              <a:off x="7615238" y="2327275"/>
              <a:ext cx="334963" cy="98425"/>
            </a:xfrm>
            <a:custGeom>
              <a:avLst/>
              <a:gdLst>
                <a:gd name="T0" fmla="*/ 0 w 211"/>
                <a:gd name="T1" fmla="*/ 62 h 62"/>
                <a:gd name="T2" fmla="*/ 92 w 211"/>
                <a:gd name="T3" fmla="*/ 0 h 62"/>
                <a:gd name="T4" fmla="*/ 170 w 211"/>
                <a:gd name="T5" fmla="*/ 30 h 62"/>
                <a:gd name="T6" fmla="*/ 211 w 211"/>
                <a:gd name="T7" fmla="*/ 3 h 62"/>
              </a:gdLst>
              <a:ahLst/>
              <a:cxnLst>
                <a:cxn ang="0">
                  <a:pos x="T0" y="T1"/>
                </a:cxn>
                <a:cxn ang="0">
                  <a:pos x="T2" y="T3"/>
                </a:cxn>
                <a:cxn ang="0">
                  <a:pos x="T4" y="T5"/>
                </a:cxn>
                <a:cxn ang="0">
                  <a:pos x="T6" y="T7"/>
                </a:cxn>
              </a:cxnLst>
              <a:rect l="0" t="0" r="r" b="b"/>
              <a:pathLst>
                <a:path w="211" h="62">
                  <a:moveTo>
                    <a:pt x="0" y="62"/>
                  </a:moveTo>
                  <a:lnTo>
                    <a:pt x="92" y="0"/>
                  </a:lnTo>
                  <a:lnTo>
                    <a:pt x="170" y="30"/>
                  </a:lnTo>
                  <a:lnTo>
                    <a:pt x="211" y="3"/>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pic>
        <p:nvPicPr>
          <p:cNvPr id="90" name="Picture 8">
            <a:extLst>
              <a:ext uri="{FF2B5EF4-FFF2-40B4-BE49-F238E27FC236}">
                <a16:creationId xmlns:a16="http://schemas.microsoft.com/office/drawing/2014/main" id="{4EB8DAB6-596D-3243-D2DD-EAAA6D60C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139" y="1709149"/>
            <a:ext cx="866442" cy="817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2" name="Groupe 7328">
            <a:extLst>
              <a:ext uri="{FF2B5EF4-FFF2-40B4-BE49-F238E27FC236}">
                <a16:creationId xmlns:a16="http://schemas.microsoft.com/office/drawing/2014/main" id="{1046FC33-7568-BC24-5FF3-DB1E3A06E49A}"/>
              </a:ext>
            </a:extLst>
          </p:cNvPr>
          <p:cNvGrpSpPr/>
          <p:nvPr/>
        </p:nvGrpSpPr>
        <p:grpSpPr>
          <a:xfrm>
            <a:off x="5644586" y="1602379"/>
            <a:ext cx="889379" cy="881225"/>
            <a:chOff x="560388" y="2979738"/>
            <a:chExt cx="914400" cy="923925"/>
          </a:xfrm>
        </p:grpSpPr>
        <p:sp>
          <p:nvSpPr>
            <p:cNvPr id="93" name="Freeform 117">
              <a:extLst>
                <a:ext uri="{FF2B5EF4-FFF2-40B4-BE49-F238E27FC236}">
                  <a16:creationId xmlns:a16="http://schemas.microsoft.com/office/drawing/2014/main" id="{46C481D6-47CE-A6CE-57EF-618853F4DDFD}"/>
                </a:ext>
              </a:extLst>
            </p:cNvPr>
            <p:cNvSpPr>
              <a:spLocks noEditPoints="1"/>
            </p:cNvSpPr>
            <p:nvPr/>
          </p:nvSpPr>
          <p:spPr bwMode="auto">
            <a:xfrm>
              <a:off x="944563" y="3368675"/>
              <a:ext cx="146050" cy="146050"/>
            </a:xfrm>
            <a:custGeom>
              <a:avLst/>
              <a:gdLst>
                <a:gd name="T0" fmla="*/ 30 w 60"/>
                <a:gd name="T1" fmla="*/ 0 h 60"/>
                <a:gd name="T2" fmla="*/ 60 w 60"/>
                <a:gd name="T3" fmla="*/ 30 h 60"/>
                <a:gd name="T4" fmla="*/ 30 w 60"/>
                <a:gd name="T5" fmla="*/ 60 h 60"/>
                <a:gd name="T6" fmla="*/ 0 w 60"/>
                <a:gd name="T7" fmla="*/ 30 h 60"/>
                <a:gd name="T8" fmla="*/ 30 w 60"/>
                <a:gd name="T9" fmla="*/ 0 h 60"/>
                <a:gd name="T10" fmla="*/ 30 w 60"/>
                <a:gd name="T11" fmla="*/ 0 h 60"/>
                <a:gd name="T12" fmla="*/ 60 w 60"/>
                <a:gd name="T13" fmla="*/ 30 h 60"/>
                <a:gd name="T14" fmla="*/ 30 w 60"/>
                <a:gd name="T15" fmla="*/ 60 h 60"/>
                <a:gd name="T16" fmla="*/ 0 w 60"/>
                <a:gd name="T17" fmla="*/ 30 h 60"/>
                <a:gd name="T18" fmla="*/ 30 w 60"/>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47" y="0"/>
                    <a:pt x="60" y="14"/>
                    <a:pt x="60" y="30"/>
                  </a:cubicBezTo>
                  <a:cubicBezTo>
                    <a:pt x="60" y="47"/>
                    <a:pt x="47" y="60"/>
                    <a:pt x="30" y="60"/>
                  </a:cubicBezTo>
                  <a:cubicBezTo>
                    <a:pt x="14" y="60"/>
                    <a:pt x="0" y="47"/>
                    <a:pt x="0" y="30"/>
                  </a:cubicBezTo>
                  <a:cubicBezTo>
                    <a:pt x="0" y="14"/>
                    <a:pt x="14" y="0"/>
                    <a:pt x="30" y="0"/>
                  </a:cubicBezTo>
                  <a:close/>
                  <a:moveTo>
                    <a:pt x="30" y="0"/>
                  </a:moveTo>
                  <a:cubicBezTo>
                    <a:pt x="47" y="0"/>
                    <a:pt x="60" y="14"/>
                    <a:pt x="60" y="30"/>
                  </a:cubicBezTo>
                  <a:cubicBezTo>
                    <a:pt x="60" y="47"/>
                    <a:pt x="47" y="60"/>
                    <a:pt x="30" y="60"/>
                  </a:cubicBezTo>
                  <a:cubicBezTo>
                    <a:pt x="14" y="60"/>
                    <a:pt x="0" y="47"/>
                    <a:pt x="0" y="30"/>
                  </a:cubicBezTo>
                  <a:cubicBezTo>
                    <a:pt x="0" y="14"/>
                    <a:pt x="14" y="0"/>
                    <a:pt x="30" y="0"/>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4" name="Freeform 118">
              <a:extLst>
                <a:ext uri="{FF2B5EF4-FFF2-40B4-BE49-F238E27FC236}">
                  <a16:creationId xmlns:a16="http://schemas.microsoft.com/office/drawing/2014/main" id="{83309549-5E19-240D-7762-FEAA6730608B}"/>
                </a:ext>
              </a:extLst>
            </p:cNvPr>
            <p:cNvSpPr>
              <a:spLocks/>
            </p:cNvSpPr>
            <p:nvPr/>
          </p:nvSpPr>
          <p:spPr bwMode="auto">
            <a:xfrm>
              <a:off x="641350" y="3062288"/>
              <a:ext cx="755650" cy="760413"/>
            </a:xfrm>
            <a:custGeom>
              <a:avLst/>
              <a:gdLst>
                <a:gd name="T0" fmla="*/ 12 w 313"/>
                <a:gd name="T1" fmla="*/ 96 h 313"/>
                <a:gd name="T2" fmla="*/ 0 w 313"/>
                <a:gd name="T3" fmla="*/ 153 h 313"/>
                <a:gd name="T4" fmla="*/ 0 w 313"/>
                <a:gd name="T5" fmla="*/ 160 h 313"/>
                <a:gd name="T6" fmla="*/ 154 w 313"/>
                <a:gd name="T7" fmla="*/ 313 h 313"/>
                <a:gd name="T8" fmla="*/ 160 w 313"/>
                <a:gd name="T9" fmla="*/ 313 h 313"/>
                <a:gd name="T10" fmla="*/ 313 w 313"/>
                <a:gd name="T11" fmla="*/ 160 h 313"/>
                <a:gd name="T12" fmla="*/ 313 w 313"/>
                <a:gd name="T13" fmla="*/ 153 h 313"/>
                <a:gd name="T14" fmla="*/ 160 w 313"/>
                <a:gd name="T15" fmla="*/ 0 h 313"/>
                <a:gd name="T16" fmla="*/ 154 w 313"/>
                <a:gd name="T17" fmla="*/ 0 h 313"/>
                <a:gd name="T18" fmla="*/ 44 w 313"/>
                <a:gd name="T19" fmla="*/ 46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13">
                  <a:moveTo>
                    <a:pt x="12" y="96"/>
                  </a:moveTo>
                  <a:cubicBezTo>
                    <a:pt x="4" y="114"/>
                    <a:pt x="0" y="133"/>
                    <a:pt x="0" y="153"/>
                  </a:cubicBezTo>
                  <a:cubicBezTo>
                    <a:pt x="0" y="160"/>
                    <a:pt x="0" y="160"/>
                    <a:pt x="0" y="160"/>
                  </a:cubicBezTo>
                  <a:cubicBezTo>
                    <a:pt x="2" y="243"/>
                    <a:pt x="70" y="311"/>
                    <a:pt x="154" y="313"/>
                  </a:cubicBezTo>
                  <a:cubicBezTo>
                    <a:pt x="160" y="313"/>
                    <a:pt x="160" y="313"/>
                    <a:pt x="160" y="313"/>
                  </a:cubicBezTo>
                  <a:cubicBezTo>
                    <a:pt x="244" y="311"/>
                    <a:pt x="311" y="243"/>
                    <a:pt x="313" y="160"/>
                  </a:cubicBezTo>
                  <a:cubicBezTo>
                    <a:pt x="313" y="153"/>
                    <a:pt x="313" y="153"/>
                    <a:pt x="313" y="153"/>
                  </a:cubicBezTo>
                  <a:cubicBezTo>
                    <a:pt x="311" y="69"/>
                    <a:pt x="244" y="1"/>
                    <a:pt x="160" y="0"/>
                  </a:cubicBezTo>
                  <a:cubicBezTo>
                    <a:pt x="154" y="0"/>
                    <a:pt x="154" y="0"/>
                    <a:pt x="154" y="0"/>
                  </a:cubicBezTo>
                  <a:cubicBezTo>
                    <a:pt x="113" y="0"/>
                    <a:pt x="73" y="17"/>
                    <a:pt x="44" y="4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5" name="Line 119">
              <a:extLst>
                <a:ext uri="{FF2B5EF4-FFF2-40B4-BE49-F238E27FC236}">
                  <a16:creationId xmlns:a16="http://schemas.microsoft.com/office/drawing/2014/main" id="{294D626F-2305-6A15-6F42-48B92E25091B}"/>
                </a:ext>
              </a:extLst>
            </p:cNvPr>
            <p:cNvSpPr>
              <a:spLocks noChangeShapeType="1"/>
            </p:cNvSpPr>
            <p:nvPr/>
          </p:nvSpPr>
          <p:spPr bwMode="auto">
            <a:xfrm>
              <a:off x="571500" y="3441700"/>
              <a:ext cx="331788"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6" name="Line 120">
              <a:extLst>
                <a:ext uri="{FF2B5EF4-FFF2-40B4-BE49-F238E27FC236}">
                  <a16:creationId xmlns:a16="http://schemas.microsoft.com/office/drawing/2014/main" id="{2086C4E7-4947-2E34-7AE9-D3B53E123D36}"/>
                </a:ext>
              </a:extLst>
            </p:cNvPr>
            <p:cNvSpPr>
              <a:spLocks noChangeShapeType="1"/>
            </p:cNvSpPr>
            <p:nvPr/>
          </p:nvSpPr>
          <p:spPr bwMode="auto">
            <a:xfrm>
              <a:off x="1141413" y="3441700"/>
              <a:ext cx="333375"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7" name="Line 121">
              <a:extLst>
                <a:ext uri="{FF2B5EF4-FFF2-40B4-BE49-F238E27FC236}">
                  <a16:creationId xmlns:a16="http://schemas.microsoft.com/office/drawing/2014/main" id="{986AA024-F4F9-0967-2FFB-D58C831D5945}"/>
                </a:ext>
              </a:extLst>
            </p:cNvPr>
            <p:cNvSpPr>
              <a:spLocks noChangeShapeType="1"/>
            </p:cNvSpPr>
            <p:nvPr/>
          </p:nvSpPr>
          <p:spPr bwMode="auto">
            <a:xfrm flipV="1">
              <a:off x="1017588" y="2979738"/>
              <a:ext cx="0" cy="334963"/>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8" name="Line 122">
              <a:extLst>
                <a:ext uri="{FF2B5EF4-FFF2-40B4-BE49-F238E27FC236}">
                  <a16:creationId xmlns:a16="http://schemas.microsoft.com/office/drawing/2014/main" id="{0E45A35F-2381-09F7-7AFC-9A9A6AED70E1}"/>
                </a:ext>
              </a:extLst>
            </p:cNvPr>
            <p:cNvSpPr>
              <a:spLocks noChangeShapeType="1"/>
            </p:cNvSpPr>
            <p:nvPr/>
          </p:nvSpPr>
          <p:spPr bwMode="auto">
            <a:xfrm flipV="1">
              <a:off x="1017588" y="3565525"/>
              <a:ext cx="0" cy="3381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9" name="Oval 123">
              <a:extLst>
                <a:ext uri="{FF2B5EF4-FFF2-40B4-BE49-F238E27FC236}">
                  <a16:creationId xmlns:a16="http://schemas.microsoft.com/office/drawing/2014/main" id="{22827DA6-2BBA-B0A0-9B4C-7854C54BF4E8}"/>
                </a:ext>
              </a:extLst>
            </p:cNvPr>
            <p:cNvSpPr>
              <a:spLocks noChangeArrowheads="1"/>
            </p:cNvSpPr>
            <p:nvPr/>
          </p:nvSpPr>
          <p:spPr bwMode="auto">
            <a:xfrm>
              <a:off x="850900" y="3278188"/>
              <a:ext cx="336550" cy="33813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0" name="Oval 124">
              <a:extLst>
                <a:ext uri="{FF2B5EF4-FFF2-40B4-BE49-F238E27FC236}">
                  <a16:creationId xmlns:a16="http://schemas.microsoft.com/office/drawing/2014/main" id="{E27C4C6A-3B30-3BDC-C514-502D76E5AF7A}"/>
                </a:ext>
              </a:extLst>
            </p:cNvPr>
            <p:cNvSpPr>
              <a:spLocks noChangeArrowheads="1"/>
            </p:cNvSpPr>
            <p:nvPr/>
          </p:nvSpPr>
          <p:spPr bwMode="auto">
            <a:xfrm>
              <a:off x="739775" y="3159125"/>
              <a:ext cx="555625" cy="56038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1" name="Freeform 125">
              <a:extLst>
                <a:ext uri="{FF2B5EF4-FFF2-40B4-BE49-F238E27FC236}">
                  <a16:creationId xmlns:a16="http://schemas.microsoft.com/office/drawing/2014/main" id="{3BFDE106-2A8C-9860-9F03-40F2B51C5CE2}"/>
                </a:ext>
              </a:extLst>
            </p:cNvPr>
            <p:cNvSpPr>
              <a:spLocks/>
            </p:cNvSpPr>
            <p:nvPr/>
          </p:nvSpPr>
          <p:spPr bwMode="auto">
            <a:xfrm>
              <a:off x="571500" y="3108325"/>
              <a:ext cx="446088" cy="338138"/>
            </a:xfrm>
            <a:custGeom>
              <a:avLst/>
              <a:gdLst>
                <a:gd name="T0" fmla="*/ 185 w 185"/>
                <a:gd name="T1" fmla="*/ 139 h 139"/>
                <a:gd name="T2" fmla="*/ 185 w 185"/>
                <a:gd name="T3" fmla="*/ 139 h 139"/>
                <a:gd name="T4" fmla="*/ 78 w 185"/>
                <a:gd name="T5" fmla="*/ 66 h 139"/>
                <a:gd name="T6" fmla="*/ 76 w 185"/>
                <a:gd name="T7" fmla="*/ 66 h 139"/>
                <a:gd name="T8" fmla="*/ 76 w 185"/>
                <a:gd name="T9" fmla="*/ 66 h 139"/>
                <a:gd name="T10" fmla="*/ 76 w 185"/>
                <a:gd name="T11" fmla="*/ 66 h 139"/>
                <a:gd name="T12" fmla="*/ 75 w 185"/>
                <a:gd name="T13" fmla="*/ 66 h 139"/>
                <a:gd name="T14" fmla="*/ 38 w 185"/>
                <a:gd name="T15" fmla="*/ 76 h 139"/>
                <a:gd name="T16" fmla="*/ 0 w 185"/>
                <a:gd name="T17" fmla="*/ 50 h 139"/>
                <a:gd name="T18" fmla="*/ 25 w 185"/>
                <a:gd name="T19" fmla="*/ 36 h 139"/>
                <a:gd name="T20" fmla="*/ 27 w 185"/>
                <a:gd name="T21" fmla="*/ 34 h 139"/>
                <a:gd name="T22" fmla="*/ 25 w 185"/>
                <a:gd name="T23" fmla="*/ 31 h 139"/>
                <a:gd name="T24" fmla="*/ 8 w 185"/>
                <a:gd name="T25" fmla="*/ 19 h 139"/>
                <a:gd name="T26" fmla="*/ 8 w 185"/>
                <a:gd name="T27" fmla="*/ 19 h 139"/>
                <a:gd name="T28" fmla="*/ 26 w 185"/>
                <a:gd name="T29" fmla="*/ 31 h 139"/>
                <a:gd name="T30" fmla="*/ 27 w 185"/>
                <a:gd name="T31" fmla="*/ 31 h 139"/>
                <a:gd name="T32" fmla="*/ 28 w 185"/>
                <a:gd name="T33" fmla="*/ 31 h 139"/>
                <a:gd name="T34" fmla="*/ 30 w 185"/>
                <a:gd name="T35" fmla="*/ 29 h 139"/>
                <a:gd name="T36" fmla="*/ 34 w 185"/>
                <a:gd name="T37" fmla="*/ 0 h 139"/>
                <a:gd name="T38" fmla="*/ 72 w 185"/>
                <a:gd name="T39" fmla="*/ 25 h 139"/>
                <a:gd name="T40" fmla="*/ 76 w 185"/>
                <a:gd name="T41" fmla="*/ 63 h 139"/>
                <a:gd name="T42" fmla="*/ 77 w 185"/>
                <a:gd name="T43" fmla="*/ 65 h 139"/>
                <a:gd name="T44" fmla="*/ 78 w 185"/>
                <a:gd name="T45" fmla="*/ 66 h 139"/>
                <a:gd name="T46" fmla="*/ 185 w 185"/>
                <a:gd name="T47" fmla="*/ 138 h 139"/>
                <a:gd name="T48" fmla="*/ 185 w 185"/>
                <a:gd name="T4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5" h="139">
                  <a:moveTo>
                    <a:pt x="185" y="139"/>
                  </a:moveTo>
                  <a:cubicBezTo>
                    <a:pt x="185" y="139"/>
                    <a:pt x="185" y="139"/>
                    <a:pt x="185" y="139"/>
                  </a:cubicBezTo>
                  <a:cubicBezTo>
                    <a:pt x="78" y="66"/>
                    <a:pt x="78" y="66"/>
                    <a:pt x="78" y="66"/>
                  </a:cubicBezTo>
                  <a:cubicBezTo>
                    <a:pt x="77" y="66"/>
                    <a:pt x="77" y="66"/>
                    <a:pt x="76" y="66"/>
                  </a:cubicBezTo>
                  <a:cubicBezTo>
                    <a:pt x="76" y="66"/>
                    <a:pt x="76" y="66"/>
                    <a:pt x="76" y="66"/>
                  </a:cubicBezTo>
                  <a:cubicBezTo>
                    <a:pt x="76" y="66"/>
                    <a:pt x="76" y="66"/>
                    <a:pt x="76" y="66"/>
                  </a:cubicBezTo>
                  <a:cubicBezTo>
                    <a:pt x="75" y="66"/>
                    <a:pt x="75" y="66"/>
                    <a:pt x="75" y="66"/>
                  </a:cubicBezTo>
                  <a:cubicBezTo>
                    <a:pt x="38" y="76"/>
                    <a:pt x="38" y="76"/>
                    <a:pt x="38" y="76"/>
                  </a:cubicBezTo>
                  <a:cubicBezTo>
                    <a:pt x="0" y="50"/>
                    <a:pt x="0" y="50"/>
                    <a:pt x="0" y="50"/>
                  </a:cubicBezTo>
                  <a:cubicBezTo>
                    <a:pt x="25" y="36"/>
                    <a:pt x="25" y="36"/>
                    <a:pt x="25" y="36"/>
                  </a:cubicBezTo>
                  <a:cubicBezTo>
                    <a:pt x="26" y="36"/>
                    <a:pt x="27" y="35"/>
                    <a:pt x="27" y="34"/>
                  </a:cubicBezTo>
                  <a:cubicBezTo>
                    <a:pt x="27" y="33"/>
                    <a:pt x="26" y="32"/>
                    <a:pt x="25" y="31"/>
                  </a:cubicBezTo>
                  <a:cubicBezTo>
                    <a:pt x="8" y="19"/>
                    <a:pt x="8" y="19"/>
                    <a:pt x="8" y="19"/>
                  </a:cubicBezTo>
                  <a:cubicBezTo>
                    <a:pt x="8" y="19"/>
                    <a:pt x="8" y="19"/>
                    <a:pt x="8" y="19"/>
                  </a:cubicBezTo>
                  <a:cubicBezTo>
                    <a:pt x="26" y="31"/>
                    <a:pt x="26" y="31"/>
                    <a:pt x="26" y="31"/>
                  </a:cubicBezTo>
                  <a:cubicBezTo>
                    <a:pt x="26" y="31"/>
                    <a:pt x="27" y="31"/>
                    <a:pt x="27" y="31"/>
                  </a:cubicBezTo>
                  <a:cubicBezTo>
                    <a:pt x="28" y="31"/>
                    <a:pt x="28" y="31"/>
                    <a:pt x="28" y="31"/>
                  </a:cubicBezTo>
                  <a:cubicBezTo>
                    <a:pt x="29" y="31"/>
                    <a:pt x="30" y="30"/>
                    <a:pt x="30" y="29"/>
                  </a:cubicBezTo>
                  <a:cubicBezTo>
                    <a:pt x="34" y="0"/>
                    <a:pt x="34" y="0"/>
                    <a:pt x="34" y="0"/>
                  </a:cubicBezTo>
                  <a:cubicBezTo>
                    <a:pt x="72" y="25"/>
                    <a:pt x="72" y="25"/>
                    <a:pt x="72" y="25"/>
                  </a:cubicBezTo>
                  <a:cubicBezTo>
                    <a:pt x="76" y="63"/>
                    <a:pt x="76" y="63"/>
                    <a:pt x="76" y="63"/>
                  </a:cubicBezTo>
                  <a:cubicBezTo>
                    <a:pt x="76" y="64"/>
                    <a:pt x="76" y="65"/>
                    <a:pt x="77" y="65"/>
                  </a:cubicBezTo>
                  <a:cubicBezTo>
                    <a:pt x="77" y="65"/>
                    <a:pt x="77" y="66"/>
                    <a:pt x="78" y="66"/>
                  </a:cubicBezTo>
                  <a:cubicBezTo>
                    <a:pt x="185" y="138"/>
                    <a:pt x="185" y="138"/>
                    <a:pt x="185" y="138"/>
                  </a:cubicBezTo>
                  <a:lnTo>
                    <a:pt x="185" y="139"/>
                  </a:lnTo>
                  <a:close/>
                </a:path>
              </a:pathLst>
            </a:custGeom>
            <a:solidFill>
              <a:srgbClr val="7CC7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2" name="Freeform 126">
              <a:extLst>
                <a:ext uri="{FF2B5EF4-FFF2-40B4-BE49-F238E27FC236}">
                  <a16:creationId xmlns:a16="http://schemas.microsoft.com/office/drawing/2014/main" id="{C9789A0F-02B3-4D14-A656-131E4DB80CB4}"/>
                </a:ext>
              </a:extLst>
            </p:cNvPr>
            <p:cNvSpPr>
              <a:spLocks noEditPoints="1"/>
            </p:cNvSpPr>
            <p:nvPr/>
          </p:nvSpPr>
          <p:spPr bwMode="auto">
            <a:xfrm>
              <a:off x="560388" y="3101975"/>
              <a:ext cx="466725" cy="352425"/>
            </a:xfrm>
            <a:custGeom>
              <a:avLst/>
              <a:gdLst>
                <a:gd name="T0" fmla="*/ 40 w 193"/>
                <a:gd name="T1" fmla="*/ 8 h 145"/>
                <a:gd name="T2" fmla="*/ 73 w 193"/>
                <a:gd name="T3" fmla="*/ 30 h 145"/>
                <a:gd name="T4" fmla="*/ 77 w 193"/>
                <a:gd name="T5" fmla="*/ 66 h 145"/>
                <a:gd name="T6" fmla="*/ 43 w 193"/>
                <a:gd name="T7" fmla="*/ 76 h 145"/>
                <a:gd name="T8" fmla="*/ 9 w 193"/>
                <a:gd name="T9" fmla="*/ 54 h 145"/>
                <a:gd name="T10" fmla="*/ 31 w 193"/>
                <a:gd name="T11" fmla="*/ 42 h 145"/>
                <a:gd name="T12" fmla="*/ 34 w 193"/>
                <a:gd name="T13" fmla="*/ 37 h 145"/>
                <a:gd name="T14" fmla="*/ 34 w 193"/>
                <a:gd name="T15" fmla="*/ 37 h 145"/>
                <a:gd name="T16" fmla="*/ 34 w 193"/>
                <a:gd name="T17" fmla="*/ 37 h 145"/>
                <a:gd name="T18" fmla="*/ 37 w 193"/>
                <a:gd name="T19" fmla="*/ 32 h 145"/>
                <a:gd name="T20" fmla="*/ 40 w 193"/>
                <a:gd name="T21" fmla="*/ 8 h 145"/>
                <a:gd name="T22" fmla="*/ 38 w 193"/>
                <a:gd name="T23" fmla="*/ 0 h 145"/>
                <a:gd name="T24" fmla="*/ 37 w 193"/>
                <a:gd name="T25" fmla="*/ 0 h 145"/>
                <a:gd name="T26" fmla="*/ 35 w 193"/>
                <a:gd name="T27" fmla="*/ 3 h 145"/>
                <a:gd name="T28" fmla="*/ 31 w 193"/>
                <a:gd name="T29" fmla="*/ 31 h 145"/>
                <a:gd name="T30" fmla="*/ 14 w 193"/>
                <a:gd name="T31" fmla="*/ 20 h 145"/>
                <a:gd name="T32" fmla="*/ 12 w 193"/>
                <a:gd name="T33" fmla="*/ 19 h 145"/>
                <a:gd name="T34" fmla="*/ 9 w 193"/>
                <a:gd name="T35" fmla="*/ 20 h 145"/>
                <a:gd name="T36" fmla="*/ 10 w 193"/>
                <a:gd name="T37" fmla="*/ 25 h 145"/>
                <a:gd name="T38" fmla="*/ 28 w 193"/>
                <a:gd name="T39" fmla="*/ 37 h 145"/>
                <a:gd name="T40" fmla="*/ 2 w 193"/>
                <a:gd name="T41" fmla="*/ 50 h 145"/>
                <a:gd name="T42" fmla="*/ 0 w 193"/>
                <a:gd name="T43" fmla="*/ 53 h 145"/>
                <a:gd name="T44" fmla="*/ 2 w 193"/>
                <a:gd name="T45" fmla="*/ 56 h 145"/>
                <a:gd name="T46" fmla="*/ 41 w 193"/>
                <a:gd name="T47" fmla="*/ 81 h 145"/>
                <a:gd name="T48" fmla="*/ 42 w 193"/>
                <a:gd name="T49" fmla="*/ 82 h 145"/>
                <a:gd name="T50" fmla="*/ 43 w 193"/>
                <a:gd name="T51" fmla="*/ 82 h 145"/>
                <a:gd name="T52" fmla="*/ 80 w 193"/>
                <a:gd name="T53" fmla="*/ 72 h 145"/>
                <a:gd name="T54" fmla="*/ 80 w 193"/>
                <a:gd name="T55" fmla="*/ 72 h 145"/>
                <a:gd name="T56" fmla="*/ 187 w 193"/>
                <a:gd name="T57" fmla="*/ 144 h 145"/>
                <a:gd name="T58" fmla="*/ 189 w 193"/>
                <a:gd name="T59" fmla="*/ 145 h 145"/>
                <a:gd name="T60" fmla="*/ 192 w 193"/>
                <a:gd name="T61" fmla="*/ 143 h 145"/>
                <a:gd name="T62" fmla="*/ 191 w 193"/>
                <a:gd name="T63" fmla="*/ 139 h 145"/>
                <a:gd name="T64" fmla="*/ 83 w 193"/>
                <a:gd name="T65" fmla="*/ 66 h 145"/>
                <a:gd name="T66" fmla="*/ 83 w 193"/>
                <a:gd name="T67" fmla="*/ 66 h 145"/>
                <a:gd name="T68" fmla="*/ 79 w 193"/>
                <a:gd name="T69" fmla="*/ 28 h 145"/>
                <a:gd name="T70" fmla="*/ 78 w 193"/>
                <a:gd name="T71" fmla="*/ 26 h 145"/>
                <a:gd name="T72" fmla="*/ 40 w 193"/>
                <a:gd name="T73" fmla="*/ 0 h 145"/>
                <a:gd name="T74" fmla="*/ 38 w 193"/>
                <a:gd name="T75"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3" h="145">
                  <a:moveTo>
                    <a:pt x="40" y="8"/>
                  </a:moveTo>
                  <a:cubicBezTo>
                    <a:pt x="73" y="30"/>
                    <a:pt x="73" y="30"/>
                    <a:pt x="73" y="30"/>
                  </a:cubicBezTo>
                  <a:cubicBezTo>
                    <a:pt x="77" y="66"/>
                    <a:pt x="77" y="66"/>
                    <a:pt x="77" y="66"/>
                  </a:cubicBezTo>
                  <a:cubicBezTo>
                    <a:pt x="43" y="76"/>
                    <a:pt x="43" y="76"/>
                    <a:pt x="43" y="76"/>
                  </a:cubicBezTo>
                  <a:cubicBezTo>
                    <a:pt x="9" y="54"/>
                    <a:pt x="9" y="54"/>
                    <a:pt x="9" y="54"/>
                  </a:cubicBezTo>
                  <a:cubicBezTo>
                    <a:pt x="31" y="42"/>
                    <a:pt x="31" y="42"/>
                    <a:pt x="31" y="42"/>
                  </a:cubicBezTo>
                  <a:cubicBezTo>
                    <a:pt x="32" y="41"/>
                    <a:pt x="34" y="39"/>
                    <a:pt x="34" y="37"/>
                  </a:cubicBezTo>
                  <a:cubicBezTo>
                    <a:pt x="34" y="37"/>
                    <a:pt x="34" y="37"/>
                    <a:pt x="34" y="37"/>
                  </a:cubicBezTo>
                  <a:cubicBezTo>
                    <a:pt x="34" y="37"/>
                    <a:pt x="34" y="37"/>
                    <a:pt x="34" y="37"/>
                  </a:cubicBezTo>
                  <a:cubicBezTo>
                    <a:pt x="36" y="36"/>
                    <a:pt x="37" y="34"/>
                    <a:pt x="37" y="32"/>
                  </a:cubicBezTo>
                  <a:cubicBezTo>
                    <a:pt x="40" y="8"/>
                    <a:pt x="40" y="8"/>
                    <a:pt x="40" y="8"/>
                  </a:cubicBezTo>
                  <a:moveTo>
                    <a:pt x="38" y="0"/>
                  </a:moveTo>
                  <a:cubicBezTo>
                    <a:pt x="38" y="0"/>
                    <a:pt x="37" y="0"/>
                    <a:pt x="37" y="0"/>
                  </a:cubicBezTo>
                  <a:cubicBezTo>
                    <a:pt x="36" y="1"/>
                    <a:pt x="35" y="2"/>
                    <a:pt x="35" y="3"/>
                  </a:cubicBezTo>
                  <a:cubicBezTo>
                    <a:pt x="31" y="31"/>
                    <a:pt x="31" y="31"/>
                    <a:pt x="31" y="31"/>
                  </a:cubicBezTo>
                  <a:cubicBezTo>
                    <a:pt x="14" y="20"/>
                    <a:pt x="14" y="20"/>
                    <a:pt x="14" y="20"/>
                  </a:cubicBezTo>
                  <a:cubicBezTo>
                    <a:pt x="13" y="19"/>
                    <a:pt x="13" y="19"/>
                    <a:pt x="12" y="19"/>
                  </a:cubicBezTo>
                  <a:cubicBezTo>
                    <a:pt x="11" y="19"/>
                    <a:pt x="10" y="20"/>
                    <a:pt x="9" y="20"/>
                  </a:cubicBezTo>
                  <a:cubicBezTo>
                    <a:pt x="8" y="22"/>
                    <a:pt x="9" y="24"/>
                    <a:pt x="10" y="25"/>
                  </a:cubicBezTo>
                  <a:cubicBezTo>
                    <a:pt x="28" y="37"/>
                    <a:pt x="28" y="37"/>
                    <a:pt x="28" y="37"/>
                  </a:cubicBezTo>
                  <a:cubicBezTo>
                    <a:pt x="2" y="50"/>
                    <a:pt x="2" y="50"/>
                    <a:pt x="2" y="50"/>
                  </a:cubicBezTo>
                  <a:cubicBezTo>
                    <a:pt x="1" y="51"/>
                    <a:pt x="0" y="52"/>
                    <a:pt x="0" y="53"/>
                  </a:cubicBezTo>
                  <a:cubicBezTo>
                    <a:pt x="0" y="54"/>
                    <a:pt x="1" y="55"/>
                    <a:pt x="2" y="56"/>
                  </a:cubicBezTo>
                  <a:cubicBezTo>
                    <a:pt x="41" y="81"/>
                    <a:pt x="41" y="81"/>
                    <a:pt x="41" y="81"/>
                  </a:cubicBezTo>
                  <a:cubicBezTo>
                    <a:pt x="41" y="82"/>
                    <a:pt x="42" y="82"/>
                    <a:pt x="42" y="82"/>
                  </a:cubicBezTo>
                  <a:cubicBezTo>
                    <a:pt x="43" y="82"/>
                    <a:pt x="43" y="82"/>
                    <a:pt x="43" y="82"/>
                  </a:cubicBezTo>
                  <a:cubicBezTo>
                    <a:pt x="80" y="72"/>
                    <a:pt x="80" y="72"/>
                    <a:pt x="80" y="72"/>
                  </a:cubicBezTo>
                  <a:cubicBezTo>
                    <a:pt x="80" y="72"/>
                    <a:pt x="80" y="72"/>
                    <a:pt x="80" y="72"/>
                  </a:cubicBezTo>
                  <a:cubicBezTo>
                    <a:pt x="187" y="144"/>
                    <a:pt x="187" y="144"/>
                    <a:pt x="187" y="144"/>
                  </a:cubicBezTo>
                  <a:cubicBezTo>
                    <a:pt x="188" y="144"/>
                    <a:pt x="188" y="145"/>
                    <a:pt x="189" y="145"/>
                  </a:cubicBezTo>
                  <a:cubicBezTo>
                    <a:pt x="190" y="145"/>
                    <a:pt x="191" y="144"/>
                    <a:pt x="192" y="143"/>
                  </a:cubicBezTo>
                  <a:cubicBezTo>
                    <a:pt x="193" y="142"/>
                    <a:pt x="192" y="140"/>
                    <a:pt x="191" y="139"/>
                  </a:cubicBezTo>
                  <a:cubicBezTo>
                    <a:pt x="83" y="66"/>
                    <a:pt x="83" y="66"/>
                    <a:pt x="83" y="66"/>
                  </a:cubicBezTo>
                  <a:cubicBezTo>
                    <a:pt x="83" y="66"/>
                    <a:pt x="83" y="66"/>
                    <a:pt x="83" y="66"/>
                  </a:cubicBezTo>
                  <a:cubicBezTo>
                    <a:pt x="79" y="28"/>
                    <a:pt x="79" y="28"/>
                    <a:pt x="79" y="28"/>
                  </a:cubicBezTo>
                  <a:cubicBezTo>
                    <a:pt x="79" y="27"/>
                    <a:pt x="79" y="26"/>
                    <a:pt x="78" y="26"/>
                  </a:cubicBezTo>
                  <a:cubicBezTo>
                    <a:pt x="40" y="0"/>
                    <a:pt x="40" y="0"/>
                    <a:pt x="40" y="0"/>
                  </a:cubicBezTo>
                  <a:cubicBezTo>
                    <a:pt x="39" y="0"/>
                    <a:pt x="39" y="0"/>
                    <a:pt x="3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val="1295682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US" dirty="0"/>
              <a:t>Additional risks</a:t>
            </a:r>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661582"/>
            <a:ext cx="11272837" cy="369332"/>
          </a:xfrm>
        </p:spPr>
        <p:txBody>
          <a:bodyPr wrap="square">
            <a:spAutoFit/>
          </a:bodyPr>
          <a:lstStyle/>
          <a:p>
            <a:pPr>
              <a:lnSpc>
                <a:spcPct val="100000"/>
              </a:lnSpc>
            </a:pPr>
            <a:r>
              <a:rPr lang="en-US" dirty="0"/>
              <a:t>Investing involves risk and past performance does not guarantee future results. Bonds are subject to interest rate risk, credit risk, prepayment risk and market risk. High yield securities are subject to a greater risk of capital loss, credit risk, and default risk and liquidity risk. Investors in offshore vehicles advised or sub-advised, in whole or in part, by the Adviser employing the investment strategy described herein may be subject to currency exchange risk. There is no guarantee that the objectives of the investment strategy described herein will be achieved. The risk information provided herein is not</a:t>
            </a:r>
            <a:br>
              <a:rPr lang="en-US" dirty="0"/>
            </a:br>
            <a:r>
              <a:rPr lang="en-US" dirty="0"/>
              <a:t>sufficient to support an investment decision and is qualified in its entirety by the more complete disclosures, risk factors and other terms available upon request from BNPP AM.</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3" name="Content Placeholder 2">
            <a:extLst>
              <a:ext uri="{FF2B5EF4-FFF2-40B4-BE49-F238E27FC236}">
                <a16:creationId xmlns:a16="http://schemas.microsoft.com/office/drawing/2014/main" id="{D48316E8-860F-E90D-482D-FEFC24A99E81}"/>
              </a:ext>
            </a:extLst>
          </p:cNvPr>
          <p:cNvSpPr>
            <a:spLocks noGrp="1"/>
          </p:cNvSpPr>
          <p:nvPr>
            <p:ph sz="quarter" idx="13"/>
          </p:nvPr>
        </p:nvSpPr>
        <p:spPr>
          <a:xfrm>
            <a:off x="450500" y="1323812"/>
            <a:ext cx="11272308" cy="200188"/>
          </a:xfrm>
        </p:spPr>
        <p:txBody>
          <a:bodyPr vert="horz" lIns="0" tIns="0" rIns="0" bIns="0" rtlCol="0">
            <a:noAutofit/>
          </a:bodyPr>
          <a:lstStyle/>
          <a:p>
            <a:pPr fontAlgn="base">
              <a:lnSpc>
                <a:spcPct val="90000"/>
              </a:lnSpc>
              <a:spcAft>
                <a:spcPts val="500"/>
              </a:spcAft>
              <a:buClr>
                <a:srgbClr val="007BC4"/>
              </a:buClr>
            </a:pPr>
            <a:r>
              <a:rPr lang="en-US" sz="2000" cap="none" dirty="0">
                <a:solidFill>
                  <a:schemeClr val="tx2"/>
                </a:solidFill>
                <a:latin typeface="Arial Narrow" panose="020B0606020202030204" pitchFamily="34" charset="0"/>
              </a:rPr>
              <a:t>US Investment Grade Credit</a:t>
            </a:r>
          </a:p>
        </p:txBody>
      </p:sp>
      <p:sp>
        <p:nvSpPr>
          <p:cNvPr id="5" name="Rectangle 4">
            <a:extLst>
              <a:ext uri="{FF2B5EF4-FFF2-40B4-BE49-F238E27FC236}">
                <a16:creationId xmlns:a16="http://schemas.microsoft.com/office/drawing/2014/main" id="{C736A765-F313-5D5C-C035-C934BB086668}"/>
              </a:ext>
            </a:extLst>
          </p:cNvPr>
          <p:cNvSpPr/>
          <p:nvPr/>
        </p:nvSpPr>
        <p:spPr>
          <a:xfrm>
            <a:off x="468662" y="1772816"/>
            <a:ext cx="11272838" cy="3139321"/>
          </a:xfrm>
          <a:prstGeom prst="rect">
            <a:avLst/>
          </a:prstGeom>
        </p:spPr>
        <p:txBody>
          <a:bodyPr wrap="square" lIns="0" rIns="0">
            <a:spAutoFit/>
          </a:bodyPr>
          <a:lstStyle/>
          <a:p>
            <a:pPr fontAlgn="auto">
              <a:spcBef>
                <a:spcPts val="0"/>
              </a:spcBef>
              <a:spcAft>
                <a:spcPts val="0"/>
              </a:spcAft>
            </a:pPr>
            <a:r>
              <a:rPr lang="en-US" sz="1100" b="1" dirty="0">
                <a:latin typeface="+mj-lt"/>
              </a:rPr>
              <a:t>CREDIT RISK </a:t>
            </a:r>
            <a:r>
              <a:rPr lang="en-US" sz="1100" dirty="0">
                <a:latin typeface="+mj-lt"/>
              </a:rPr>
              <a:t>- If an issuer of bonds defaults on its obligations to pay income or repay capital, it may result in a decrease in portfolio value. The value of a bond (and subsequently, the portfolio) is also affected by changes in credit rating downgrades and/ or market perceptions of the risk of future default. Investment grade issuers are regarded as less likely to default than issuers of high yield bonds. High-yield, lower-rated, securities involve greater risk than higher-rated securities. Portfolios that invest in them may be subject to greater levels of credit and liquidity risk than portfolios that do not. </a:t>
            </a:r>
          </a:p>
          <a:p>
            <a:pPr fontAlgn="auto">
              <a:spcBef>
                <a:spcPts val="0"/>
              </a:spcBef>
              <a:spcAft>
                <a:spcPts val="0"/>
              </a:spcAft>
            </a:pPr>
            <a:r>
              <a:rPr lang="en-US" sz="1100" b="1" dirty="0">
                <a:latin typeface="+mj-lt"/>
              </a:rPr>
              <a:t> </a:t>
            </a:r>
            <a:endParaRPr lang="en-US" sz="1100" dirty="0">
              <a:latin typeface="+mj-lt"/>
            </a:endParaRPr>
          </a:p>
          <a:p>
            <a:pPr fontAlgn="auto">
              <a:spcBef>
                <a:spcPts val="0"/>
              </a:spcBef>
              <a:spcAft>
                <a:spcPts val="0"/>
              </a:spcAft>
            </a:pPr>
            <a:r>
              <a:rPr lang="en-US" sz="1100" b="1" dirty="0">
                <a:latin typeface="+mj-lt"/>
              </a:rPr>
              <a:t>RISK OF CAPITAL LOSS </a:t>
            </a:r>
            <a:r>
              <a:rPr lang="en-US" sz="1100" dirty="0">
                <a:latin typeface="+mj-lt"/>
              </a:rPr>
              <a:t>– Any investment in our high yield strategies are not guaranteed and returns can be negative. The performance of a portfolio may not be consistent with the objectives of investors and their investment may not be fully returned.  </a:t>
            </a:r>
          </a:p>
          <a:p>
            <a:pPr fontAlgn="auto">
              <a:spcBef>
                <a:spcPts val="0"/>
              </a:spcBef>
              <a:spcAft>
                <a:spcPts val="0"/>
              </a:spcAft>
            </a:pPr>
            <a:r>
              <a:rPr lang="en-US" sz="1100" dirty="0">
                <a:latin typeface="+mj-lt"/>
              </a:rPr>
              <a:t> </a:t>
            </a:r>
          </a:p>
          <a:p>
            <a:pPr fontAlgn="auto">
              <a:spcBef>
                <a:spcPts val="0"/>
              </a:spcBef>
              <a:spcAft>
                <a:spcPts val="0"/>
              </a:spcAft>
            </a:pPr>
            <a:r>
              <a:rPr lang="en-GB" sz="1100" b="1" dirty="0">
                <a:latin typeface="+mj-lt"/>
              </a:rPr>
              <a:t>INTEREST RATE RISK </a:t>
            </a:r>
            <a:r>
              <a:rPr lang="en-GB" sz="1100" dirty="0">
                <a:latin typeface="+mj-lt"/>
              </a:rPr>
              <a:t>- Fluctuations in interest rates will change the value of bonds, impacting the value of the investment portfolio. Often, when interest rates rise, the value of the bonds fall and vice versa. The valuation of bonds will also change according to market perceptions of future movements in interest rates.</a:t>
            </a:r>
            <a:endParaRPr lang="en-US" sz="1100" dirty="0">
              <a:latin typeface="+mj-lt"/>
            </a:endParaRPr>
          </a:p>
          <a:p>
            <a:pPr fontAlgn="auto">
              <a:spcBef>
                <a:spcPts val="0"/>
              </a:spcBef>
              <a:spcAft>
                <a:spcPts val="0"/>
              </a:spcAft>
            </a:pPr>
            <a:r>
              <a:rPr lang="en-US" sz="1100" b="1" dirty="0">
                <a:latin typeface="+mj-lt"/>
              </a:rPr>
              <a:t> </a:t>
            </a:r>
            <a:endParaRPr lang="en-US" sz="1100" dirty="0">
              <a:latin typeface="+mj-lt"/>
            </a:endParaRPr>
          </a:p>
          <a:p>
            <a:pPr fontAlgn="auto">
              <a:spcBef>
                <a:spcPts val="0"/>
              </a:spcBef>
              <a:spcAft>
                <a:spcPts val="0"/>
              </a:spcAft>
            </a:pPr>
            <a:r>
              <a:rPr lang="en-US" sz="1100" b="1" dirty="0">
                <a:latin typeface="+mj-lt"/>
              </a:rPr>
              <a:t>LIQUIDITY RISK </a:t>
            </a:r>
            <a:r>
              <a:rPr lang="en-US" sz="1100" dirty="0">
                <a:latin typeface="+mj-lt"/>
              </a:rPr>
              <a:t>- Some investments may trade infrequently and in small volumes and the risk of low liquidity level in certain market conditions might lead to difficulties in valuing, purchasing or selling bonds. </a:t>
            </a:r>
          </a:p>
          <a:p>
            <a:pPr fontAlgn="auto">
              <a:spcBef>
                <a:spcPts val="0"/>
              </a:spcBef>
              <a:spcAft>
                <a:spcPts val="0"/>
              </a:spcAft>
            </a:pPr>
            <a:r>
              <a:rPr lang="en-US" sz="1100" b="1" dirty="0">
                <a:latin typeface="+mj-lt"/>
              </a:rPr>
              <a:t> </a:t>
            </a:r>
            <a:endParaRPr lang="en-US" sz="1100" dirty="0">
              <a:latin typeface="+mj-lt"/>
            </a:endParaRPr>
          </a:p>
          <a:p>
            <a:pPr fontAlgn="auto">
              <a:spcBef>
                <a:spcPts val="0"/>
              </a:spcBef>
              <a:spcAft>
                <a:spcPts val="0"/>
              </a:spcAft>
            </a:pPr>
            <a:r>
              <a:rPr lang="en-US" sz="1100" b="1" dirty="0">
                <a:latin typeface="+mj-lt"/>
              </a:rPr>
              <a:t>RE-INVESTMENT RISK </a:t>
            </a:r>
            <a:r>
              <a:rPr lang="en-US" sz="1100" dirty="0">
                <a:latin typeface="+mj-lt"/>
              </a:rPr>
              <a:t>- Reinvestment risk describes the risk that, as interest rates or market environment changes, the future coupons and principal from any bond may have to be reinvested in a less favorable rate environment. This is more likely to occur during periods of declining interest rates when issuers can issue bonds with lower levels of coupon. Re-investment risk may be greater with callable bonds</a:t>
            </a:r>
          </a:p>
          <a:p>
            <a:pPr fontAlgn="auto">
              <a:spcBef>
                <a:spcPts val="0"/>
              </a:spcBef>
              <a:spcAft>
                <a:spcPts val="0"/>
              </a:spcAft>
            </a:pPr>
            <a:r>
              <a:rPr lang="en-US" sz="1100" b="1" dirty="0">
                <a:latin typeface="+mj-lt"/>
              </a:rPr>
              <a:t> </a:t>
            </a:r>
            <a:endParaRPr lang="en-US" sz="1100" dirty="0">
              <a:latin typeface="+mj-lt"/>
            </a:endParaRPr>
          </a:p>
          <a:p>
            <a:pPr fontAlgn="auto">
              <a:spcBef>
                <a:spcPts val="0"/>
              </a:spcBef>
              <a:spcAft>
                <a:spcPts val="0"/>
              </a:spcAft>
            </a:pPr>
            <a:r>
              <a:rPr lang="en-US" sz="1100" b="1" dirty="0">
                <a:latin typeface="+mj-lt"/>
              </a:rPr>
              <a:t>HIGH YIELD BOND RISK </a:t>
            </a:r>
            <a:r>
              <a:rPr lang="en-US" sz="1100" dirty="0">
                <a:latin typeface="+mj-lt"/>
              </a:rPr>
              <a:t>–US Credit IG portfolios may be be exposed to a risk related to investments in high yield financial instruments. These instruments present higher default risks than those of the investment grade category. In case of default, the value of these instruments may decrease significantly, which would affect the value of the portfolio. Lower-rated securities generally tend to reflect short-term corporate and market developments to a greater extent than higher-rated securities which respond primarily to fluctuations in the general level of interest rates.  </a:t>
            </a:r>
          </a:p>
        </p:txBody>
      </p:sp>
    </p:spTree>
    <p:extLst>
      <p:ext uri="{BB962C8B-B14F-4D97-AF65-F5344CB8AC3E}">
        <p14:creationId xmlns:p14="http://schemas.microsoft.com/office/powerpoint/2010/main" val="976940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516C6-EC35-0B3C-05C1-180636612D46}"/>
              </a:ext>
            </a:extLst>
          </p:cNvPr>
          <p:cNvSpPr>
            <a:spLocks noGrp="1"/>
          </p:cNvSpPr>
          <p:nvPr>
            <p:ph type="title"/>
          </p:nvPr>
        </p:nvSpPr>
        <p:spPr/>
        <p:txBody>
          <a:bodyPr/>
          <a:lstStyle/>
          <a:p>
            <a:r>
              <a:rPr lang="en-GB" dirty="0"/>
              <a:t>Glossary of terms</a:t>
            </a:r>
          </a:p>
        </p:txBody>
      </p:sp>
      <p:sp>
        <p:nvSpPr>
          <p:cNvPr id="3" name="Text Placeholder 2">
            <a:extLst>
              <a:ext uri="{FF2B5EF4-FFF2-40B4-BE49-F238E27FC236}">
                <a16:creationId xmlns:a16="http://schemas.microsoft.com/office/drawing/2014/main" id="{EF78497E-B4C7-8F70-EFA5-1E0E67E1E53A}"/>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B47B8FB0-38E9-1C64-888C-58F14FB43F83}"/>
              </a:ext>
            </a:extLst>
          </p:cNvPr>
          <p:cNvSpPr>
            <a:spLocks noGrp="1"/>
          </p:cNvSpPr>
          <p:nvPr>
            <p:ph type="body" sz="quarter" idx="12"/>
          </p:nvPr>
        </p:nvSpPr>
        <p:spPr/>
        <p:txBody>
          <a:bodyPr/>
          <a:lstStyle/>
          <a:p>
            <a:r>
              <a:rPr lang="en-US" dirty="0"/>
              <a:t>Source: BNPP AM as of December 31, 2025. AUM is based upon the unaudited mark-to market asset values and/or the values of assets in which fees are assessed.</a:t>
            </a:r>
            <a:endParaRPr lang="en-GB" dirty="0"/>
          </a:p>
        </p:txBody>
      </p:sp>
      <p:sp>
        <p:nvSpPr>
          <p:cNvPr id="6" name="Text Placeholder 5">
            <a:extLst>
              <a:ext uri="{FF2B5EF4-FFF2-40B4-BE49-F238E27FC236}">
                <a16:creationId xmlns:a16="http://schemas.microsoft.com/office/drawing/2014/main" id="{CC8AF0DA-76AC-AFA5-F637-89F00619F30E}"/>
              </a:ext>
            </a:extLst>
          </p:cNvPr>
          <p:cNvSpPr>
            <a:spLocks noGrp="1"/>
          </p:cNvSpPr>
          <p:nvPr>
            <p:ph type="body" sz="quarter" idx="11"/>
          </p:nvPr>
        </p:nvSpPr>
        <p:spPr/>
        <p:txBody>
          <a:bodyPr/>
          <a:lstStyle/>
          <a:p>
            <a:r>
              <a:rPr lang="en-GB" dirty="0"/>
              <a:t>AXA WF US Credit short duration IG</a:t>
            </a:r>
          </a:p>
        </p:txBody>
      </p:sp>
      <p:graphicFrame>
        <p:nvGraphicFramePr>
          <p:cNvPr id="7" name="Table 6">
            <a:extLst>
              <a:ext uri="{FF2B5EF4-FFF2-40B4-BE49-F238E27FC236}">
                <a16:creationId xmlns:a16="http://schemas.microsoft.com/office/drawing/2014/main" id="{A284D357-2EEA-6107-3750-243521268A11}"/>
              </a:ext>
            </a:extLst>
          </p:cNvPr>
          <p:cNvGraphicFramePr>
            <a:graphicFrameLocks noGrp="1"/>
          </p:cNvGraphicFramePr>
          <p:nvPr>
            <p:custDataLst>
              <p:tags r:id="rId1"/>
            </p:custDataLst>
            <p:extLst>
              <p:ext uri="{D42A27DB-BD31-4B8C-83A1-F6EECF244321}">
                <p14:modId xmlns:p14="http://schemas.microsoft.com/office/powerpoint/2010/main" val="178153283"/>
              </p:ext>
            </p:extLst>
          </p:nvPr>
        </p:nvGraphicFramePr>
        <p:xfrm>
          <a:off x="452967" y="1240069"/>
          <a:ext cx="11320272" cy="4490128"/>
        </p:xfrm>
        <a:graphic>
          <a:graphicData uri="http://schemas.openxmlformats.org/drawingml/2006/table">
            <a:tbl>
              <a:tblPr firstRow="1" bandRow="1">
                <a:tableStyleId>{5C22544A-7EE6-4342-B048-85BDC9FD1C3A}</a:tableStyleId>
              </a:tblPr>
              <a:tblGrid>
                <a:gridCol w="1695369">
                  <a:extLst>
                    <a:ext uri="{9D8B030D-6E8A-4147-A177-3AD203B41FA5}">
                      <a16:colId xmlns:a16="http://schemas.microsoft.com/office/drawing/2014/main" val="2485817194"/>
                    </a:ext>
                  </a:extLst>
                </a:gridCol>
                <a:gridCol w="9624903">
                  <a:extLst>
                    <a:ext uri="{9D8B030D-6E8A-4147-A177-3AD203B41FA5}">
                      <a16:colId xmlns:a16="http://schemas.microsoft.com/office/drawing/2014/main" val="616592501"/>
                    </a:ext>
                  </a:extLst>
                </a:gridCol>
              </a:tblGrid>
              <a:tr h="2374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SICAV</a:t>
                      </a:r>
                      <a:endParaRPr lang="en-GB" sz="1000" b="1" dirty="0">
                        <a:solidFill>
                          <a:schemeClr val="tx1"/>
                        </a:solidFill>
                        <a:latin typeface="Arial Narrow" panose="020B0606020202030204" pitchFamily="34" charset="0"/>
                      </a:endParaRPr>
                    </a:p>
                  </a:txBody>
                  <a:tcP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Société d'Investissement à Capital Variable - a collective Investment scheme in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which</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investors</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purchse</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shares</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in a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pooled</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a:t>
                      </a:r>
                      <a:r>
                        <a:rPr lang="fr-FR" sz="1000" b="0" kern="100" dirty="0" err="1">
                          <a:solidFill>
                            <a:schemeClr val="tx1"/>
                          </a:solidFill>
                          <a:effectLst/>
                          <a:latin typeface="Arial Narrow" panose="020B0606020202030204" pitchFamily="34" charset="0"/>
                          <a:ea typeface="Calibri" panose="020F0502020204030204" pitchFamily="34" charset="0"/>
                          <a:cs typeface="Calibri" panose="020F0502020204030204" pitchFamily="34" charset="0"/>
                        </a:rPr>
                        <a:t>investment</a:t>
                      </a:r>
                      <a:r>
                        <a:rPr lang="fr-FR" sz="1000" b="0" kern="100" dirty="0">
                          <a:solidFill>
                            <a:schemeClr val="tx1"/>
                          </a:solidFill>
                          <a:effectLst/>
                          <a:latin typeface="Arial Narrow" panose="020B0606020202030204" pitchFamily="34" charset="0"/>
                          <a:ea typeface="Calibri" panose="020F0502020204030204" pitchFamily="34" charset="0"/>
                          <a:cs typeface="Calibri" panose="020F0502020204030204" pitchFamily="34" charset="0"/>
                        </a:rPr>
                        <a:t> portfolio.</a:t>
                      </a:r>
                    </a:p>
                  </a:txBody>
                  <a:tcP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2355931"/>
                  </a:ext>
                </a:extLst>
              </a:tr>
              <a:tr h="385784">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UCITS</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Calibri" panose="020F0502020204030204" pitchFamily="34" charset="0"/>
                        </a:rPr>
                        <a:t>Undertakings for Collective Investment in Transferable Securities – a </a:t>
                      </a:r>
                      <a:r>
                        <a:rPr lang="en-GB" sz="1000" kern="100" dirty="0">
                          <a:latin typeface="Arial Narrow" panose="020B0606020202030204" pitchFamily="34" charset="0"/>
                          <a:ea typeface="Calibri" panose="020F0502020204030204" pitchFamily="34" charset="0"/>
                          <a:cs typeface="Calibri" panose="020F0502020204030204" pitchFamily="34" charset="0"/>
                        </a:rPr>
                        <a:t>set of investment rules against which an investment fund must be managed when distributed to retail investors within Europe.</a:t>
                      </a:r>
                      <a:endParaRPr lang="en-GB" sz="1000"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4632125"/>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ESG</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kern="100" dirty="0">
                          <a:effectLst/>
                          <a:latin typeface="Arial Narrow" panose="020B0606020202030204" pitchFamily="34" charset="0"/>
                          <a:ea typeface="Calibri" panose="020F0502020204030204" pitchFamily="34" charset="0"/>
                          <a:cs typeface="Calibri" panose="020F0502020204030204" pitchFamily="34" charset="0"/>
                        </a:rPr>
                        <a:t>Environmental, Social, Governance – values associated with responsible </a:t>
                      </a:r>
                      <a:r>
                        <a:rPr lang="en-GB" sz="1000" kern="100" dirty="0">
                          <a:latin typeface="Arial Narrow" panose="020B0606020202030204" pitchFamily="34" charset="0"/>
                          <a:ea typeface="Calibri" panose="020F0502020204030204" pitchFamily="34" charset="0"/>
                          <a:cs typeface="Calibri" panose="020F0502020204030204" pitchFamily="34" charset="0"/>
                        </a:rPr>
                        <a:t>conduct or investment considerations.</a:t>
                      </a:r>
                      <a:endParaRPr lang="en-GB" sz="1000" b="0"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65604474"/>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Bottom-up</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kern="100" dirty="0">
                          <a:effectLst/>
                          <a:latin typeface="Arial Narrow" panose="020B0606020202030204" pitchFamily="34" charset="0"/>
                          <a:ea typeface="Calibri" panose="020F0502020204030204" pitchFamily="34" charset="0"/>
                          <a:cs typeface="Calibri" panose="020F0502020204030204" pitchFamily="34" charset="0"/>
                        </a:rPr>
                        <a:t>Investment approach focused on individual security analysts and selection (before considering other sector, market, economic factors).</a:t>
                      </a:r>
                      <a:endParaRPr lang="en-GB" sz="1000" b="0"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9297"/>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Tracking error </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Calibri" panose="020F0502020204030204" pitchFamily="34" charset="0"/>
                        </a:rPr>
                        <a:t>The percentage deviation of a portfolio of assets away from a specified investment market index.</a:t>
                      </a:r>
                      <a:endParaRPr lang="en-GB" sz="1000"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0331458"/>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Investment Grade </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Calibri" panose="020F0502020204030204" pitchFamily="34" charset="0"/>
                        </a:rPr>
                        <a:t>Corporate bonds with credit ratings S&amp;P BBB- / Fitch BBB- or Moody’s Baa3, or higher.</a:t>
                      </a:r>
                      <a:endParaRPr lang="en-GB" sz="1000"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519706"/>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High Yield </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Calibri" panose="020F0502020204030204" pitchFamily="34" charset="0"/>
                        </a:rPr>
                        <a:t>Corporate bonds with credit ratings S&amp;P BB+ / Fitch BB+ or Moody’s Ba1, or lower.</a:t>
                      </a:r>
                      <a:endParaRPr lang="en-GB" sz="1000"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2454696"/>
                  </a:ext>
                </a:extLst>
              </a:tr>
              <a:tr h="237405">
                <a:tc>
                  <a:txBody>
                    <a:bodyPr/>
                    <a:lstStyle/>
                    <a:p>
                      <a:r>
                        <a:rPr lang="en-GB" sz="1000" b="1" kern="100" dirty="0">
                          <a:effectLst/>
                          <a:latin typeface="Arial Narrow" panose="020B0606020202030204" pitchFamily="34" charset="0"/>
                          <a:ea typeface="Calibri" panose="020F0502020204030204" pitchFamily="34" charset="0"/>
                          <a:cs typeface="Calibri" panose="020F0502020204030204" pitchFamily="34" charset="0"/>
                        </a:rPr>
                        <a:t>Rising Stars </a:t>
                      </a:r>
                      <a:endParaRPr lang="en-GB" sz="1000" b="1" dirty="0">
                        <a:solidFill>
                          <a:schemeClr val="tx1"/>
                        </a:solidFill>
                        <a:latin typeface="Arial Narrow" panose="020B0606020202030204" pitchFamily="34"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Calibri" panose="020F0502020204030204" pitchFamily="34" charset="0"/>
                        </a:rPr>
                        <a:t>A corporate bond with a High Yield credit rating that is re-rated Investment Grade.</a:t>
                      </a:r>
                      <a:endParaRPr lang="en-GB" sz="1000"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5011223"/>
                  </a:ext>
                </a:extLst>
              </a:tr>
              <a:tr h="237405">
                <a:tc>
                  <a:txBody>
                    <a:bodyPr/>
                    <a:lstStyle/>
                    <a:p>
                      <a:r>
                        <a:rPr lang="en-GB" sz="1000" b="1" dirty="0">
                          <a:solidFill>
                            <a:schemeClr val="tx1"/>
                          </a:solidFill>
                          <a:latin typeface="Arial Narrow" panose="020B0606020202030204" pitchFamily="34" charset="0"/>
                        </a:rPr>
                        <a:t>Credit</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Corporate bonds / Corporate Debt</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0100207"/>
                  </a:ext>
                </a:extLst>
              </a:tr>
              <a:tr h="237405">
                <a:tc>
                  <a:txBody>
                    <a:bodyPr/>
                    <a:lstStyle/>
                    <a:p>
                      <a:r>
                        <a:rPr lang="en-GB" sz="1000" b="1" dirty="0">
                          <a:solidFill>
                            <a:schemeClr val="tx1"/>
                          </a:solidFill>
                          <a:latin typeface="Arial Narrow" panose="020B0606020202030204" pitchFamily="34" charset="0"/>
                        </a:rPr>
                        <a:t>Credit / Yield Curve</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solidFill>
                            <a:schemeClr val="dk1"/>
                          </a:solidFill>
                          <a:effectLst/>
                          <a:latin typeface="Arial Narrow" panose="020B0606020202030204" pitchFamily="34" charset="0"/>
                          <a:ea typeface="Calibri" panose="020F0502020204030204" pitchFamily="34" charset="0"/>
                          <a:cs typeface="Times New Roman" panose="02020603050405020304" pitchFamily="18" charset="0"/>
                        </a:rPr>
                        <a:t>A graph </a:t>
                      </a:r>
                      <a:r>
                        <a:rPr lang="en-GB" sz="1000" kern="100" dirty="0">
                          <a:solidFill>
                            <a:schemeClr val="dk1"/>
                          </a:solidFill>
                          <a:effectLst/>
                          <a:latin typeface="Arial Narrow" panose="020B0606020202030204" pitchFamily="34" charset="0"/>
                          <a:ea typeface="+mn-ea"/>
                          <a:cs typeface="Times New Roman" panose="02020603050405020304" pitchFamily="18" charset="0"/>
                        </a:rPr>
                        <a:t>showing the calculated expected investment return of a security/portfolio/index/market along a timeline maturity range</a:t>
                      </a:r>
                      <a:endParaRPr lang="en-GB" sz="1000" kern="100" dirty="0">
                        <a:solidFill>
                          <a:schemeClr val="dk1"/>
                        </a:solidFill>
                        <a:effectLst/>
                        <a:latin typeface="Arial Narrow" panose="020B0606020202030204" pitchFamily="34" charset="0"/>
                        <a:ea typeface="Calibri" panose="020F0502020204030204" pitchFamily="34" charset="0"/>
                        <a:cs typeface="Times New Roman" panose="02020603050405020304" pitchFamily="18" charset="0"/>
                      </a:endParaRP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0465554"/>
                  </a:ext>
                </a:extLst>
              </a:tr>
              <a:tr h="237405">
                <a:tc>
                  <a:txBody>
                    <a:bodyPr/>
                    <a:lstStyle/>
                    <a:p>
                      <a:r>
                        <a:rPr lang="en-GB" sz="1000" b="1" dirty="0">
                          <a:solidFill>
                            <a:schemeClr val="tx1"/>
                          </a:solidFill>
                          <a:latin typeface="Arial Narrow" panose="020B0606020202030204" pitchFamily="34" charset="0"/>
                        </a:rPr>
                        <a:t>Coupon</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Fixed rate income payments from corporate bonds paid to investors</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5782434"/>
                  </a:ext>
                </a:extLst>
              </a:tr>
              <a:tr h="237405">
                <a:tc>
                  <a:txBody>
                    <a:bodyPr/>
                    <a:lstStyle/>
                    <a:p>
                      <a:r>
                        <a:rPr lang="en-GB" sz="1000" b="1" dirty="0">
                          <a:solidFill>
                            <a:schemeClr val="tx1"/>
                          </a:solidFill>
                          <a:latin typeface="Arial Narrow" panose="020B0606020202030204" pitchFamily="34" charset="0"/>
                        </a:rPr>
                        <a:t>Yield</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Investment return (coupon + capital appreciation or depreciation)</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0507716"/>
                  </a:ext>
                </a:extLst>
              </a:tr>
              <a:tr h="385784">
                <a:tc>
                  <a:txBody>
                    <a:bodyPr/>
                    <a:lstStyle/>
                    <a:p>
                      <a:r>
                        <a:rPr lang="en-GB" sz="1000" b="1" dirty="0">
                          <a:solidFill>
                            <a:schemeClr val="tx1"/>
                          </a:solidFill>
                          <a:latin typeface="Arial Narrow" panose="020B0606020202030204" pitchFamily="34" charset="0"/>
                        </a:rPr>
                        <a:t>“pull-to-par”</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The effect of corporate bond market traded prices converging to the original corporate bond issue price as the bond closes towards the maturity date of the bond. At maturity, the original “par” price is returned to investors.</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5327702"/>
                  </a:ext>
                </a:extLst>
              </a:tr>
              <a:tr h="385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Arial Narrow" panose="020B0606020202030204" pitchFamily="34" charset="0"/>
                        </a:rPr>
                        <a:t>Callable securities</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Corporate bonds that include early tender options written into the corporate bond contract allowing the issuer to “call” the bond earlier than the maturity date.</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6661103"/>
                  </a:ext>
                </a:extLst>
              </a:tr>
              <a:tr h="385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Arial Narrow" panose="020B0606020202030204" pitchFamily="34" charset="0"/>
                        </a:rPr>
                        <a:t>Yield To Worst</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The lowest expected total annualized investment return after factoring in the current or original purchase price of a corporate bond/portfolio relative to the maturity date and value, including any potential early call/tender options written into the corporate bond contract.</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019593"/>
                  </a:ext>
                </a:extLst>
              </a:tr>
              <a:tr h="2374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Arial Narrow" panose="020B0606020202030204" pitchFamily="34" charset="0"/>
                        </a:rPr>
                        <a:t>Floating rate notes</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00" dirty="0">
                          <a:effectLst/>
                          <a:latin typeface="Arial Narrow" panose="020B0606020202030204" pitchFamily="34" charset="0"/>
                          <a:ea typeface="Calibri" panose="020F0502020204030204" pitchFamily="34" charset="0"/>
                          <a:cs typeface="Times New Roman" panose="02020603050405020304" pitchFamily="18" charset="0"/>
                        </a:rPr>
                        <a:t>Corporate issued securities that pay variable interest payments to investors</a:t>
                      </a:r>
                    </a:p>
                  </a:txBody>
                  <a:tcP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83748254"/>
                  </a:ext>
                </a:extLst>
              </a:tr>
            </a:tbl>
          </a:graphicData>
        </a:graphic>
      </p:graphicFrame>
    </p:spTree>
    <p:extLst>
      <p:ext uri="{BB962C8B-B14F-4D97-AF65-F5344CB8AC3E}">
        <p14:creationId xmlns:p14="http://schemas.microsoft.com/office/powerpoint/2010/main" val="1036712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02E76ACD-C9C2-946F-AF2D-08A29C43435B}"/>
              </a:ext>
            </a:extLst>
          </p:cNvPr>
          <p:cNvSpPr>
            <a:spLocks noGrp="1"/>
          </p:cNvSpPr>
          <p:nvPr>
            <p:ph type="title"/>
          </p:nvPr>
        </p:nvSpPr>
        <p:spPr>
          <a:xfrm>
            <a:off x="452968" y="475200"/>
            <a:ext cx="11345593" cy="525402"/>
          </a:xfrm>
        </p:spPr>
        <p:txBody>
          <a:bodyPr/>
          <a:lstStyle/>
          <a:p>
            <a:r>
              <a:rPr lang="en-US" dirty="0"/>
              <a:t>Indices used</a:t>
            </a:r>
          </a:p>
        </p:txBody>
      </p:sp>
      <p:sp>
        <p:nvSpPr>
          <p:cNvPr id="28" name="Text Placeholder 27">
            <a:extLst>
              <a:ext uri="{FF2B5EF4-FFF2-40B4-BE49-F238E27FC236}">
                <a16:creationId xmlns:a16="http://schemas.microsoft.com/office/drawing/2014/main" id="{890D9365-1D8B-BFFC-C455-861C7948A6E7}"/>
              </a:ext>
            </a:extLst>
          </p:cNvPr>
          <p:cNvSpPr>
            <a:spLocks noGrp="1"/>
          </p:cNvSpPr>
          <p:nvPr>
            <p:ph type="body" sz="quarter" idx="13"/>
          </p:nvPr>
        </p:nvSpPr>
        <p:spPr/>
        <p:txBody>
          <a:bodyPr/>
          <a:lstStyle/>
          <a:p>
            <a:pPr algn="l" defTabSz="3870325"/>
            <a:r>
              <a:rPr lang="en-GB" dirty="0">
                <a:latin typeface="Arial Narrow" panose="020B0606020202030204" pitchFamily="34" charset="0"/>
              </a:rPr>
              <a:t>The ICE </a:t>
            </a:r>
            <a:r>
              <a:rPr lang="en-GB" dirty="0" err="1">
                <a:latin typeface="Arial Narrow" panose="020B0606020202030204" pitchFamily="34" charset="0"/>
              </a:rPr>
              <a:t>BofA</a:t>
            </a:r>
            <a:r>
              <a:rPr lang="en-GB" dirty="0">
                <a:latin typeface="Arial Narrow" panose="020B0606020202030204" pitchFamily="34" charset="0"/>
              </a:rPr>
              <a:t> US High Yield Index is composed of high-yield corporate bonds and other distressed securities. Taxable and tax-exempt US municipal, DRD eligible and defaulted securities are excluded from the Index. Indices are rebalanced monthly by market capitalization. The </a:t>
            </a:r>
            <a:r>
              <a:rPr lang="en-GB" dirty="0" err="1">
                <a:latin typeface="Arial Narrow" panose="020B0606020202030204" pitchFamily="34" charset="0"/>
              </a:rPr>
              <a:t>BofA</a:t>
            </a:r>
            <a:r>
              <a:rPr lang="en-GB" dirty="0">
                <a:latin typeface="Arial Narrow" panose="020B0606020202030204" pitchFamily="34" charset="0"/>
              </a:rPr>
              <a:t> Merrill Lynch High Yield Index is an unmanaged index consisting of U.S. dollar denominated bonds that are rated BB1/BB+ or lower, but not currently in default. No assurance can be given that the strategy/fund will be successful or that investors will not lose some or all of their capital. Cash flows from bond payments that are received during the month are retained in the index until the end of the month and then are removed as part of the rebalancing. Cash does not earn any reinvestment income while it is held in the index. Information concerning constituent bond prices, timing and conventions and index governance and administration is provided in the ICE Bond Index Methodologies, which can be accessed on our public website (https://indices.ice.com)</a:t>
            </a:r>
          </a:p>
          <a:p>
            <a:pPr algn="l" defTabSz="3870325"/>
            <a:r>
              <a:rPr lang="en-GB" dirty="0">
                <a:latin typeface="Arial Narrow" panose="020B0606020202030204" pitchFamily="34" charset="0"/>
              </a:rPr>
              <a:t>The ICE </a:t>
            </a:r>
            <a:r>
              <a:rPr lang="en-GB" dirty="0" err="1">
                <a:latin typeface="Arial Narrow" panose="020B0606020202030204" pitchFamily="34" charset="0"/>
              </a:rPr>
              <a:t>BofA</a:t>
            </a:r>
            <a:r>
              <a:rPr lang="en-GB" dirty="0">
                <a:latin typeface="Arial Narrow" panose="020B0606020202030204" pitchFamily="34" charset="0"/>
              </a:rPr>
              <a:t> US Corporate Master Index is composed investment grade corporate bonds. Taxable and tax-exempt US municipal, DRD eligible and defaulted securities are excluded from the Index. Indices are rebalanced monthly by market capitalization. Cash flows from bond payments that are received during the month are retained in the index until the end of the month and then are removed as part of the rebalancing. Cash does not earn any reinvestment income while it is held in the index. Information concerning constituent bond prices, timing and conventions and index governance and administration is provided in the ICE Bond Index Methodologies, which can be accessed on our public website (https://indices.ice.com)</a:t>
            </a:r>
          </a:p>
          <a:p>
            <a:pPr algn="l" defTabSz="3870325"/>
            <a:r>
              <a:rPr lang="en-GB" dirty="0">
                <a:latin typeface="Arial Narrow" panose="020B0606020202030204" pitchFamily="34" charset="0"/>
              </a:rPr>
              <a:t>The ICE </a:t>
            </a:r>
            <a:r>
              <a:rPr lang="en-GB" dirty="0" err="1">
                <a:latin typeface="Arial Narrow" panose="020B0606020202030204" pitchFamily="34" charset="0"/>
              </a:rPr>
              <a:t>BofA</a:t>
            </a:r>
            <a:r>
              <a:rPr lang="en-GB" dirty="0">
                <a:latin typeface="Arial Narrow" panose="020B0606020202030204" pitchFamily="34" charset="0"/>
              </a:rPr>
              <a:t> 1-3 Year US corporate Index is composed of investment grade corporate bonds including securities with a remaining term to final maturity of less than 3 years. Taxable and tax-exempt US municipal, DRD eligible and defaulted securities are excluded from the Index. Indices are rebalanced monthly by market capitalization. Cash flows from bond payments that are received during the month are retained in the index until the end of the month and then are removed as part of the rebalancing. Cash does not earn any reinvestment income while it is held in the index. Information concerning constituent bond prices, timing and conventions and index governance and administration is provided in the ICE Bond Index Methodologies, which can be accessed on our public website (https://indices.ice.com)</a:t>
            </a:r>
          </a:p>
          <a:p>
            <a:pPr algn="l" defTabSz="3870325"/>
            <a:r>
              <a:rPr lang="en-GB" dirty="0">
                <a:latin typeface="Arial Narrow" panose="020B0606020202030204" pitchFamily="34" charset="0"/>
              </a:rPr>
              <a:t>The Bloomberg Capital US Corporate Credit – Intermediate Index is composed dollar-denominated investment grade debt from U.S. and non-U.S. industrial, utility, and financial institutions issuers of intermediate maturities (1-10 years). Subordinated issues, securities with normal call and put provisions and sinking funds, medium-term notes (if they are publicly underwritten), 144A securities with registration rights, and global issues that are SEC-registered are included. Structured notes with embedded swaps or other special features, as well as private placements, floating-rate securities, and Eurobonds are excluded from the U.S. Corporate Index. Intra-month cash flows from interest and principal payments contribute to monthly index returns but are not reinvested at a short-term reinvestment rate between rebalance dates. At each rebalancing, cash is effectively reinvested into the Returns Universe for the following month so that index results over two or more months reflect monthly compounding. For additional information, email indexhelp@bloomberg.net</a:t>
            </a:r>
          </a:p>
          <a:p>
            <a:pPr algn="l" defTabSz="3870325"/>
            <a:r>
              <a:rPr lang="en-GB" dirty="0">
                <a:latin typeface="Arial Narrow" panose="020B0606020202030204" pitchFamily="34" charset="0"/>
              </a:rPr>
              <a:t>The Bloomberg Capital US Corporate Credit Index is composed of dollar-denominated investment grade debt from U.S. and non-U.S. industrial, utility, and financial institutions issuers. Subordinated issues, securities with normal call and put provisions and sinking funds, medium-term notes (if they are publicly underwritten), 144A securities with registration rights, and global issues that are SEC-registered are included. Structured notes with embedded swaps or other special features, as well as private placements, floating-rate securities, and Eurobonds are excluded from the U.S. Corporate Index. Intra-month cash flows from interest and principal payments contribute to monthly index returns but are not reinvested at a short-term reinvestment rate between rebalance dates. At each rebalancing, cash is effectively reinvested into the Returns Universe for the following month so that index results over two or more months reflect monthly compounding. For additional information, email indexhelp@bloomberg.net</a:t>
            </a:r>
          </a:p>
          <a:p>
            <a:pPr algn="l" defTabSz="3870325"/>
            <a:r>
              <a:rPr lang="en-GB" dirty="0">
                <a:latin typeface="Arial Narrow" panose="020B0606020202030204" pitchFamily="34" charset="0"/>
              </a:rPr>
              <a:t>An index is unmanaged and is not available for direct investment.</a:t>
            </a:r>
            <a:endParaRPr lang="en-US" altLang="ja-JP" dirty="0">
              <a:latin typeface="Arial Narrow" panose="020B0606020202030204" pitchFamily="34" charset="0"/>
              <a:ea typeface="MS Mincho" pitchFamily="49" charset="-128"/>
            </a:endParaRPr>
          </a:p>
        </p:txBody>
      </p:sp>
      <p:sp>
        <p:nvSpPr>
          <p:cNvPr id="26" name="Text Placeholder 25">
            <a:extLst>
              <a:ext uri="{FF2B5EF4-FFF2-40B4-BE49-F238E27FC236}">
                <a16:creationId xmlns:a16="http://schemas.microsoft.com/office/drawing/2014/main" id="{B82CC50F-C7AF-7B09-2111-F712A902A05F}"/>
              </a:ext>
            </a:extLst>
          </p:cNvPr>
          <p:cNvSpPr>
            <a:spLocks noGrp="1"/>
          </p:cNvSpPr>
          <p:nvPr>
            <p:ph type="body" sz="quarter" idx="10"/>
          </p:nvPr>
        </p:nvSpPr>
        <p:spPr/>
        <p:txBody>
          <a:bodyPr/>
          <a:lstStyle/>
          <a:p>
            <a:r>
              <a:rPr lang="en-GB" dirty="0"/>
              <a:t>US Investment grade corporate bonds</a:t>
            </a:r>
            <a:endParaRPr lang="en-US" dirty="0">
              <a:latin typeface="Arial Narrow" panose="020B0606020202030204" pitchFamily="34" charset="0"/>
            </a:endParaRPr>
          </a:p>
        </p:txBody>
      </p:sp>
      <p:sp>
        <p:nvSpPr>
          <p:cNvPr id="27" name="Text Placeholder 26">
            <a:extLst>
              <a:ext uri="{FF2B5EF4-FFF2-40B4-BE49-F238E27FC236}">
                <a16:creationId xmlns:a16="http://schemas.microsoft.com/office/drawing/2014/main" id="{86B4B5F5-71AE-A6DD-8835-F7E1B78C4940}"/>
              </a:ext>
            </a:extLst>
          </p:cNvPr>
          <p:cNvSpPr>
            <a:spLocks noGrp="1"/>
          </p:cNvSpPr>
          <p:nvPr>
            <p:ph type="body" sz="quarter" idx="11"/>
          </p:nvPr>
        </p:nvSpPr>
        <p:spPr/>
        <p:txBody>
          <a:bodyPr/>
          <a:lstStyle/>
          <a:p>
            <a:r>
              <a:rPr lang="en-GB" dirty="0"/>
              <a:t>AXA WF US Credit short duration IG</a:t>
            </a:r>
            <a:endParaRPr lang="en-US" dirty="0">
              <a:latin typeface="Arial Narrow" panose="020B0606020202030204" pitchFamily="34" charset="0"/>
            </a:endParaRPr>
          </a:p>
        </p:txBody>
      </p:sp>
    </p:spTree>
    <p:extLst>
      <p:ext uri="{BB962C8B-B14F-4D97-AF65-F5344CB8AC3E}">
        <p14:creationId xmlns:p14="http://schemas.microsoft.com/office/powerpoint/2010/main" val="958470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BD360-3249-F7CE-8207-542FC75BA1B6}"/>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84E7163D-8ACA-3BB8-E6AC-F243C8180B77}"/>
              </a:ext>
            </a:extLst>
          </p:cNvPr>
          <p:cNvSpPr>
            <a:spLocks noGrp="1"/>
          </p:cNvSpPr>
          <p:nvPr>
            <p:ph type="body" sz="quarter" idx="13"/>
          </p:nvPr>
        </p:nvSpPr>
        <p:spPr>
          <a:xfrm>
            <a:off x="452968" y="1156241"/>
            <a:ext cx="11272307" cy="4912512"/>
          </a:xfrm>
        </p:spPr>
        <p:txBody>
          <a:bodyPr/>
          <a:lstStyle/>
          <a:p>
            <a:pPr defTabSz="3870325">
              <a:lnSpc>
                <a:spcPct val="100000"/>
              </a:lnSpc>
              <a:spcBef>
                <a:spcPts val="0"/>
              </a:spcBef>
            </a:pPr>
            <a:r>
              <a:rPr lang="en-GB" b="1" dirty="0">
                <a:latin typeface="Aptos Narrow" panose="020B0004020202020204" pitchFamily="34" charset="0"/>
                <a:ea typeface="Aptos" panose="020B0004020202020204" pitchFamily="34" charset="0"/>
                <a:cs typeface="Aptos" panose="020B0004020202020204" pitchFamily="34" charset="0"/>
              </a:rPr>
              <a:t>This marketing communication is intended for JP Morgan International Private Bank INTERNAL USE ONLY and circulation must be restricted accordingly. Please refer to the JPM internal “Connect Catalogue” for materials approved for use with external clients.</a:t>
            </a:r>
          </a:p>
          <a:p>
            <a:pPr>
              <a:lnSpc>
                <a:spcPct val="100000"/>
              </a:lnSpc>
              <a:spcBef>
                <a:spcPts val="0"/>
              </a:spcBef>
            </a:pPr>
            <a:r>
              <a:rPr lang="en-GB" dirty="0">
                <a:latin typeface="Aptos Narrow" panose="020B0004020202020204" pitchFamily="34" charset="0"/>
              </a:rPr>
              <a:t>This marketing communication does not constitute a solicitation or investment, legal or tax advice. This material does not contain sufficient information to support an investment decision.</a:t>
            </a:r>
          </a:p>
          <a:p>
            <a:pPr>
              <a:lnSpc>
                <a:spcPct val="100000"/>
              </a:lnSpc>
              <a:spcBef>
                <a:spcPts val="0"/>
              </a:spcBef>
            </a:pPr>
            <a:r>
              <a:rPr lang="en-GB" dirty="0">
                <a:latin typeface="Aptos Narrow" panose="020B0004020202020204" pitchFamily="34" charset="0"/>
              </a:rPr>
              <a:t>Before making an investment, investors should read the relevant Prospectus and the Key Investor Information Document / scheme documents, which provide full product details including investment charges and risks. The information contained herein is not a substitute for those documents or for professional external advice.</a:t>
            </a:r>
          </a:p>
          <a:p>
            <a:pPr>
              <a:lnSpc>
                <a:spcPct val="100000"/>
              </a:lnSpc>
              <a:spcBef>
                <a:spcPts val="0"/>
              </a:spcBef>
            </a:pPr>
            <a:r>
              <a:rPr lang="en-GB" dirty="0">
                <a:latin typeface="Aptos Narrow" panose="020B0004020202020204" pitchFamily="34" charset="0"/>
              </a:rPr>
              <a:t>Due to its simplification, this document is partial and opinions, estimates and forecasts herein are subjective and subject to change without notice. There is no guarantee forecasts made will come to pass. Data, figures, declarations, analysis, predictions and other information in this document is provided based on our state of knowledge at the time of creation of this document. Whilst every care is taken, no representation or warranty (including liability towards third parties), express or implied, is made as to the accuracy, reliability or completeness of the information contained herein. Reliance upon information in this material is at the sole discretion of the recipient. </a:t>
            </a:r>
          </a:p>
          <a:p>
            <a:pPr>
              <a:lnSpc>
                <a:spcPct val="100000"/>
              </a:lnSpc>
              <a:spcBef>
                <a:spcPts val="0"/>
              </a:spcBef>
            </a:pPr>
            <a:r>
              <a:rPr lang="en-GB" dirty="0">
                <a:latin typeface="Aptos Narrow" panose="020B0004020202020204" pitchFamily="34" charset="0"/>
              </a:rPr>
              <a:t>The products or strategies discussed in this document may not be registered nor available in your jurisdiction. Please check on the local web sites (available here: </a:t>
            </a:r>
            <a:r>
              <a:rPr lang="en-GB" u="sng" dirty="0">
                <a:latin typeface="Aptos Narrow" panose="020B0004020202020204" pitchFamily="34" charset="0"/>
                <a:hlinkClick r:id="rId2"/>
              </a:rPr>
              <a:t>https://funds.axa-im.com/</a:t>
            </a:r>
            <a:r>
              <a:rPr lang="en-GB" dirty="0">
                <a:latin typeface="Aptos Narrow" panose="020B0004020202020204" pitchFamily="34" charset="0"/>
              </a:rPr>
              <a:t>), where the funds and share classes published are filtered according to country of registration and investors’ profile. In particular units of the funds may not be offered, sold or delivered to U.S. Persons within the meaning of Regulation S of the U.S. Securities Act of 1933. The tax treatment relating to the holding, acquisition or disposal of shares or units in the fund depends on each investor’s tax status or treatment and may be subject to change. Any potential investor is strongly encouraged to seek advice from its own tax advisors. </a:t>
            </a:r>
            <a:br>
              <a:rPr lang="en-GB" dirty="0">
                <a:latin typeface="Aptos Narrow" panose="020B0004020202020204" pitchFamily="34" charset="0"/>
              </a:rPr>
            </a:br>
            <a:r>
              <a:rPr lang="en-GB" dirty="0">
                <a:latin typeface="Aptos Narrow" panose="020B0004020202020204" pitchFamily="34" charset="0"/>
              </a:rPr>
              <a:t>For more information on sustainability-related aspects please visit: </a:t>
            </a:r>
            <a:r>
              <a:rPr lang="en-GB" u="sng" dirty="0">
                <a:latin typeface="Aptos Narrow" panose="020B0004020202020204" pitchFamily="34" charset="0"/>
                <a:hlinkClick r:id="rId3"/>
              </a:rPr>
              <a:t>https://www.bnpparibas-am.com/en/sustainable-finance-regulation/</a:t>
            </a:r>
            <a:endParaRPr lang="en-GB" u="sng" dirty="0">
              <a:latin typeface="Aptos Narrow" panose="020B0004020202020204" pitchFamily="34" charset="0"/>
            </a:endParaRPr>
          </a:p>
          <a:p>
            <a:endParaRPr lang="en-GB" sz="800" u="sng" dirty="0">
              <a:latin typeface="Aptos Narrow" panose="020B0004020202020204" pitchFamily="34" charset="0"/>
            </a:endParaRPr>
          </a:p>
          <a:p>
            <a:pPr>
              <a:lnSpc>
                <a:spcPct val="100000"/>
              </a:lnSpc>
              <a:spcBef>
                <a:spcPts val="0"/>
              </a:spcBef>
            </a:pPr>
            <a:r>
              <a:rPr lang="en-GB" b="1" dirty="0">
                <a:latin typeface="Aptos Narrow" panose="020B0004020202020204" pitchFamily="34" charset="0"/>
              </a:rPr>
              <a:t>For investors located in the European Union:</a:t>
            </a:r>
            <a:endParaRPr lang="en-GB" dirty="0">
              <a:latin typeface="Aptos Narrow" panose="020B0004020202020204" pitchFamily="34" charset="0"/>
            </a:endParaRPr>
          </a:p>
          <a:p>
            <a:pPr>
              <a:lnSpc>
                <a:spcPct val="100000"/>
              </a:lnSpc>
              <a:spcBef>
                <a:spcPts val="0"/>
              </a:spcBef>
            </a:pPr>
            <a:r>
              <a:rPr lang="en-GB" dirty="0">
                <a:latin typeface="Aptos Narrow" panose="020B0004020202020204" pitchFamily="34" charset="0"/>
              </a:rPr>
              <a:t>Please note that the management company reserves the right, at any time, to no longer market the product(s) mentioned in this communication in the European Union by filing a notification to its supervision authority, in accordance with European passport rules.</a:t>
            </a:r>
            <a:br>
              <a:rPr lang="en-GB" dirty="0">
                <a:latin typeface="Aptos Narrow" panose="020B0004020202020204" pitchFamily="34" charset="0"/>
              </a:rPr>
            </a:br>
            <a:r>
              <a:rPr lang="en-GB" dirty="0">
                <a:latin typeface="Aptos Narrow" panose="020B0004020202020204" pitchFamily="34" charset="0"/>
              </a:rPr>
              <a:t>In the event of dissatisfaction with BNP PARIBAS ASSET MANAGEMENT products or services, you have the right to make a complaint, either with the marketer or directly with the management company (more information on the complaints policy is available in English: </a:t>
            </a:r>
            <a:r>
              <a:rPr lang="en-GB" u="sng" dirty="0">
                <a:latin typeface="Aptos Narrow" panose="020B0004020202020204" pitchFamily="34" charset="0"/>
                <a:hlinkClick r:id="rId4"/>
              </a:rPr>
              <a:t>https://www.bnpparibas-am.com/en/complaint-management-policy/</a:t>
            </a:r>
            <a:r>
              <a:rPr lang="en-GB" dirty="0">
                <a:latin typeface="Aptos Narrow" panose="020B0004020202020204" pitchFamily="34" charset="0"/>
              </a:rPr>
              <a:t>) . If you reside in one of the European Union countries, you also have the right to take legal or extra-judicial action at any time. The list of consumer dispute resolution entities in the Member States, Norway and Iceland and their contract data is available here: </a:t>
            </a:r>
            <a:r>
              <a:rPr lang="en-GB" u="sng" dirty="0">
                <a:latin typeface="Aptos Narrow" panose="020B0004020202020204" pitchFamily="34" charset="0"/>
                <a:hlinkClick r:id="rId5"/>
              </a:rPr>
              <a:t>https://consumer-redress.ec.europa.eu/dispute-resolution-bodies</a:t>
            </a:r>
            <a:r>
              <a:rPr lang="en-GB" dirty="0">
                <a:latin typeface="Aptos Narrow" panose="020B0004020202020204" pitchFamily="34" charset="0"/>
              </a:rPr>
              <a:t> and information on available means of redress are available at: </a:t>
            </a:r>
            <a:r>
              <a:rPr lang="en-GB" u="sng" dirty="0">
                <a:latin typeface="Aptos Narrow" panose="020B0004020202020204" pitchFamily="34" charset="0"/>
                <a:hlinkClick r:id="rId6"/>
              </a:rPr>
              <a:t>https://consumer-redress.ec.europa.eu/index_en</a:t>
            </a:r>
            <a:r>
              <a:rPr lang="en-GB" dirty="0">
                <a:latin typeface="Aptos Narrow" panose="020B0004020202020204" pitchFamily="34" charset="0"/>
              </a:rPr>
              <a:t>    </a:t>
            </a:r>
            <a:br>
              <a:rPr lang="en-GB" dirty="0">
                <a:latin typeface="Aptos Narrow" panose="020B0004020202020204" pitchFamily="34" charset="0"/>
              </a:rPr>
            </a:br>
            <a:r>
              <a:rPr lang="en-GB" dirty="0">
                <a:latin typeface="Aptos Narrow" panose="020B0004020202020204" pitchFamily="34" charset="0"/>
              </a:rPr>
              <a:t>Summary of investor rights in English is available on BNP PARIBAS ASSET MANAGEMENT website </a:t>
            </a:r>
            <a:r>
              <a:rPr lang="en-GB" u="sng" dirty="0">
                <a:latin typeface="Aptos Narrow" panose="020B0004020202020204" pitchFamily="34" charset="0"/>
                <a:hlinkClick r:id="rId7"/>
              </a:rPr>
              <a:t>https://www.bnpparibas-am.com/en/summary-of-investor-rights/</a:t>
            </a:r>
            <a:endParaRPr lang="en-GB" u="sng" dirty="0">
              <a:latin typeface="Aptos Narrow" panose="020B0004020202020204" pitchFamily="34" charset="0"/>
            </a:endParaRPr>
          </a:p>
          <a:p>
            <a:pPr>
              <a:lnSpc>
                <a:spcPct val="100000"/>
              </a:lnSpc>
              <a:spcBef>
                <a:spcPts val="0"/>
              </a:spcBef>
            </a:pPr>
            <a:r>
              <a:rPr lang="en-GB" dirty="0">
                <a:latin typeface="Aptos Narrow" panose="020B0004020202020204" pitchFamily="34" charset="0"/>
              </a:rPr>
              <a:t>The AXA World Fund US Credit Short Duration IG is a sub-fund of the AXA World Funds. AXA WORLD FUNDS’ registered office is 49, avenue J.F Kennedy, L-1885 Luxembourg. AXA World Funds is registered under the number B. 63.116 at the “Registre de Commerce et des Sociétés”. AXA World Funds is a Luxembourg SICAV UCITS approved by the CSSF. It is managed by BNP PARIBAS ASSET MANAGEMENT Europe, a company incorporated under the laws of France, having its registered office located at 1 boulevard Haussmann - 75009 Paris and its business office located at Tour </a:t>
            </a:r>
            <a:r>
              <a:rPr lang="en-GB" dirty="0" err="1">
                <a:latin typeface="Aptos Narrow" panose="020B0004020202020204" pitchFamily="34" charset="0"/>
              </a:rPr>
              <a:t>Majunga</a:t>
            </a:r>
            <a:r>
              <a:rPr lang="en-GB" dirty="0">
                <a:latin typeface="Aptos Narrow" panose="020B0004020202020204" pitchFamily="34" charset="0"/>
              </a:rPr>
              <a:t>– La Défense 9 – 6, place de la </a:t>
            </a:r>
            <a:r>
              <a:rPr lang="en-GB" dirty="0" err="1">
                <a:latin typeface="Aptos Narrow" panose="020B0004020202020204" pitchFamily="34" charset="0"/>
              </a:rPr>
              <a:t>Pyramide</a:t>
            </a:r>
            <a:r>
              <a:rPr lang="en-GB" dirty="0">
                <a:latin typeface="Aptos Narrow" panose="020B0004020202020204" pitchFamily="34" charset="0"/>
              </a:rPr>
              <a:t>,– 92800 </a:t>
            </a:r>
            <a:r>
              <a:rPr lang="en-GB" dirty="0" err="1">
                <a:latin typeface="Aptos Narrow" panose="020B0004020202020204" pitchFamily="34" charset="0"/>
              </a:rPr>
              <a:t>Puteaux</a:t>
            </a:r>
            <a:r>
              <a:rPr lang="en-GB" dirty="0">
                <a:latin typeface="Aptos Narrow" panose="020B0004020202020204" pitchFamily="34" charset="0"/>
              </a:rPr>
              <a:t>, registered with the Paris Trade and Companies Register under number 319 378 832, and a Portfolio Management Company, holder of AMF approval no. GP 96002, issued on 19 April 1996.</a:t>
            </a:r>
          </a:p>
          <a:p>
            <a:pPr>
              <a:lnSpc>
                <a:spcPct val="100000"/>
              </a:lnSpc>
              <a:spcBef>
                <a:spcPts val="0"/>
              </a:spcBef>
            </a:pPr>
            <a:r>
              <a:rPr lang="en-GB" dirty="0">
                <a:latin typeface="Aptos Narrow" panose="020B0004020202020204" pitchFamily="34" charset="0"/>
              </a:rPr>
              <a:t>Past performance is not a guide to current or future performance, and any performance or return data displayed does not take into account commissions and costs incurred when issuing or redeeming units. References to league tables and awards are not an indicator of future performance or places in league tables or awards and should not be construed as an endorsement of any BNP PARIBAS ASSET MANAGEMENT or their products or services. Please refer to the websites of the sponsors/issuers for information regarding the criteria on which the awards/ratings are based. The value of investments, and the income from them, can fall as well as rise and investors may not get back the amount originally invested. Exchange-rate fluctuations may also affect the value of their investment.  Due to this and the initial charge that is usually made, an investment is not usually suitable as a short term holding.</a:t>
            </a:r>
          </a:p>
          <a:p>
            <a:pPr>
              <a:lnSpc>
                <a:spcPct val="100000"/>
              </a:lnSpc>
              <a:spcBef>
                <a:spcPts val="0"/>
              </a:spcBef>
            </a:pPr>
            <a:r>
              <a:rPr lang="en-GB" dirty="0">
                <a:latin typeface="Aptos Narrow" panose="020B0004020202020204" pitchFamily="34" charset="0"/>
              </a:rPr>
              <a:t>Information concerning portfolio holdings and sector allocation is subject to change and, unless otherwise noted herein, is representative of the target portfolio for the investment strategy described herein and does not reflect an actual account . The performance information shown herein reflects the performance of a composite of accounts that does not necessarily reflect the performance that any particular account investing in the same or similar securities may have had during the period.  Actual portfolios may differ as a result of client-imposed investment restrictions, the timing of client investments and market, economic and individual company considerations.  The holdings shown herein should not be considered a recommendation or solicitation to buy or sell any particular security, do not represent all of the securities purchased, sold or recommended for any particular advisory client, and in the aggregate may represent only a small percentage of an account’s portfolio holdings.  </a:t>
            </a:r>
          </a:p>
          <a:p>
            <a:endParaRPr lang="en-GB" sz="800" dirty="0">
              <a:latin typeface="Aptos Narrow" panose="020B0004020202020204" pitchFamily="34" charset="0"/>
            </a:endParaRPr>
          </a:p>
          <a:p>
            <a:endParaRPr lang="en-GB" sz="800" dirty="0">
              <a:latin typeface="Aptos Narrow" panose="020B0004020202020204" pitchFamily="34" charset="0"/>
            </a:endParaRPr>
          </a:p>
          <a:p>
            <a:endParaRPr lang="en-GB" sz="800" dirty="0"/>
          </a:p>
          <a:p>
            <a:endParaRPr lang="en-GB" sz="800" dirty="0"/>
          </a:p>
          <a:p>
            <a:pPr defTabSz="3870325">
              <a:spcBef>
                <a:spcPts val="0"/>
              </a:spcBef>
            </a:pPr>
            <a:endParaRPr lang="en-GB" b="1" dirty="0">
              <a:latin typeface="Arial Narrow" panose="020B0606020202030204" pitchFamily="34" charset="0"/>
              <a:ea typeface="Aptos" panose="020B0004020202020204" pitchFamily="34" charset="0"/>
              <a:cs typeface="Aptos" panose="020B0004020202020204" pitchFamily="34" charset="0"/>
            </a:endParaRPr>
          </a:p>
          <a:p>
            <a:endParaRPr lang="en-GB" dirty="0">
              <a:latin typeface="Arial Narrow" panose="020B0606020202030204" pitchFamily="34" charset="0"/>
            </a:endParaRPr>
          </a:p>
        </p:txBody>
      </p:sp>
      <p:sp>
        <p:nvSpPr>
          <p:cNvPr id="4" name="Text Placeholder 3">
            <a:extLst>
              <a:ext uri="{FF2B5EF4-FFF2-40B4-BE49-F238E27FC236}">
                <a16:creationId xmlns:a16="http://schemas.microsoft.com/office/drawing/2014/main" id="{E00A0A76-BF39-0723-8444-619CF506E5A4}"/>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E81FF3D7-3E0C-60A2-04DE-D60627BF8A90}"/>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2985906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85BCB-62A8-5051-CAA4-D12E5E99DDD6}"/>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F9D5F62D-0305-9273-7352-6174EACB5878}"/>
              </a:ext>
            </a:extLst>
          </p:cNvPr>
          <p:cNvSpPr>
            <a:spLocks noGrp="1"/>
          </p:cNvSpPr>
          <p:nvPr>
            <p:ph type="body" sz="quarter" idx="13"/>
          </p:nvPr>
        </p:nvSpPr>
        <p:spPr>
          <a:xfrm>
            <a:off x="452968" y="1324800"/>
            <a:ext cx="11272307" cy="4696488"/>
          </a:xfrm>
        </p:spPr>
        <p:txBody>
          <a:bodyPr/>
          <a:lstStyle/>
          <a:p>
            <a:r>
              <a:rPr lang="en-GB" dirty="0">
                <a:latin typeface="+mj-lt"/>
              </a:rPr>
              <a:t>Performance of representative institutional class I CAP USD shares shown for illustration purposes only. Retail investors cannot invest in such class. A dedicated Retail share class (UA CAP USD) was launched on July 1st, 2024. The two share classes have substantially the same features such as investment process and objectives, investment management team and the asset selection procedures in place. The results portrayed relate only to the I CAP USD class net of fees with income reinvested and are not indicative of the future performance of the UA CAP USD Class. Returns may increase or decrease as a result of currency fluctuations. The value of investments may fall as well as rise and you may not get back the full amount invested. Past performance is not indicative of future results.</a:t>
            </a:r>
          </a:p>
          <a:p>
            <a:r>
              <a:rPr lang="en-GB" dirty="0">
                <a:latin typeface="+mj-lt"/>
              </a:rPr>
              <a:t> </a:t>
            </a:r>
          </a:p>
          <a:p>
            <a:r>
              <a:rPr lang="en-GB" dirty="0">
                <a:latin typeface="+mj-lt"/>
              </a:rPr>
              <a:t>Industry Classification Benchmark (“ICB”) is a product of FTSE International Limited (“FTSE”) and all intellectual property rights in and to ICB vest in FTSE. AXA IM has been licensed by FTSE to use ICB. “FTSE” is a trade mark of London Stock Exchange and The Financial Times Limited and is used by FTSE under licence. FTSE and its licensors do not accept any liability to any person for any loss or damage arising out of any error or omission in ICB.</a:t>
            </a:r>
          </a:p>
          <a:p>
            <a:r>
              <a:rPr lang="en-GB" dirty="0">
                <a:latin typeface="+mj-lt"/>
              </a:rPr>
              <a:t> </a:t>
            </a:r>
          </a:p>
          <a:p>
            <a:r>
              <a:rPr lang="en-GB" b="1" dirty="0">
                <a:latin typeface="+mj-lt"/>
              </a:rPr>
              <a:t>Issued in the UK by AXA Investment Managers UK Limited, which is authorized and regulated by the Financial Conduct Authority in the UK. Registered in England and Wales No: 01431068. Registered Office: 22 Bishopsgate London EC2N 4BQ.</a:t>
            </a:r>
            <a:endParaRPr lang="en-GB" dirty="0">
              <a:latin typeface="+mj-lt"/>
            </a:endParaRPr>
          </a:p>
          <a:p>
            <a:r>
              <a:rPr lang="en-GB" b="1" dirty="0">
                <a:latin typeface="+mj-lt"/>
              </a:rPr>
              <a:t> </a:t>
            </a:r>
            <a:endParaRPr lang="en-GB" dirty="0">
              <a:latin typeface="+mj-lt"/>
            </a:endParaRPr>
          </a:p>
          <a:p>
            <a:r>
              <a:rPr lang="en-GB" b="1" dirty="0">
                <a:latin typeface="+mj-lt"/>
              </a:rPr>
              <a:t>In other jurisdictions, this document is issued by AXA Investment Managers SA’s affiliates in those countries. </a:t>
            </a:r>
            <a:endParaRPr lang="en-GB" dirty="0">
              <a:latin typeface="+mj-lt"/>
            </a:endParaRPr>
          </a:p>
          <a:p>
            <a:pPr defTabSz="3870325">
              <a:spcBef>
                <a:spcPts val="0"/>
              </a:spcBef>
              <a:spcAft>
                <a:spcPts val="0"/>
              </a:spcAft>
            </a:pPr>
            <a:endParaRPr lang="en-GB" b="1" dirty="0">
              <a:latin typeface="Arial Narrow" panose="020B0606020202030204" pitchFamily="34" charset="0"/>
            </a:endParaRPr>
          </a:p>
          <a:p>
            <a:pPr defTabSz="3870325">
              <a:spcBef>
                <a:spcPts val="0"/>
              </a:spcBef>
              <a:spcAft>
                <a:spcPts val="0"/>
              </a:spcAft>
            </a:pPr>
            <a:r>
              <a:rPr lang="en-GB" b="1" dirty="0">
                <a:latin typeface="Arial Narrow" panose="020B0606020202030204" pitchFamily="34" charset="0"/>
              </a:rPr>
              <a:t>Country specific disclaimers – US non-domestic</a:t>
            </a:r>
          </a:p>
          <a:p>
            <a:pPr defTabSz="3870325">
              <a:spcBef>
                <a:spcPts val="0"/>
              </a:spcBef>
              <a:spcAft>
                <a:spcPts val="0"/>
              </a:spcAft>
            </a:pPr>
            <a:endParaRPr lang="en-GB" b="1" dirty="0">
              <a:latin typeface="Arial Narrow" panose="020B0606020202030204" pitchFamily="34" charset="0"/>
            </a:endParaRPr>
          </a:p>
          <a:p>
            <a:pPr defTabSz="3870325">
              <a:spcBef>
                <a:spcPts val="0"/>
              </a:spcBef>
              <a:spcAft>
                <a:spcPts val="0"/>
              </a:spcAft>
            </a:pPr>
            <a:r>
              <a:rPr lang="en-GB" dirty="0">
                <a:latin typeface="Arial Narrow" panose="020B0606020202030204" pitchFamily="34" charset="0"/>
              </a:rPr>
              <a:t>The Fund referenced herein has not been registered under the United States Investment Company Act of 1940, as amended, nor the United States Securities Act of 1933, as amended. None of the shares may be offered or sold, directly or indirectly in the United States or to any US Person unless the securities are registered under the Act, or an exemption from the registration requirements of the Act is available. A US Person is defined as (a) any individual who is a citizen or resident of the United States for federal income tax purposes; (b) a corporation, partnership or other entity created or organized under the laws of or existing in the United States; (c) an estate or trust the income of which is subject to United States federal income tax regardless of whether such income is effectively connected with a United States trade or business. In the United States, this material may be distributed only to a person who is a “distributor,” or who is not a “U.S. person,” as defined by Regulation S under the U.S. Securities Act of 1933 (as amended).</a:t>
            </a:r>
            <a:endParaRPr lang="en-GB" b="1" dirty="0">
              <a:latin typeface="Arial Narrow" panose="020B0606020202030204" pitchFamily="34" charset="0"/>
            </a:endParaRPr>
          </a:p>
          <a:p>
            <a:pPr defTabSz="3870325">
              <a:spcBef>
                <a:spcPts val="0"/>
              </a:spcBef>
              <a:spcAft>
                <a:spcPts val="0"/>
              </a:spcAft>
            </a:pPr>
            <a:endParaRPr lang="en-GB" b="1" dirty="0">
              <a:latin typeface="Arial Narrow" panose="020B0606020202030204" pitchFamily="34" charset="0"/>
            </a:endParaRPr>
          </a:p>
          <a:p>
            <a:pPr defTabSz="3870325">
              <a:spcBef>
                <a:spcPts val="0"/>
              </a:spcBef>
              <a:spcAft>
                <a:spcPts val="0"/>
              </a:spcAft>
            </a:pPr>
            <a:endParaRPr lang="en-GB" b="1" dirty="0">
              <a:latin typeface="Arial Narrow" panose="020B0606020202030204" pitchFamily="34" charset="0"/>
            </a:endParaRPr>
          </a:p>
          <a:p>
            <a:pPr defTabSz="3870325">
              <a:spcBef>
                <a:spcPts val="0"/>
              </a:spcBef>
              <a:spcAft>
                <a:spcPts val="0"/>
              </a:spcAft>
            </a:pPr>
            <a:r>
              <a:rPr lang="en-GB" b="1" dirty="0">
                <a:latin typeface="Arial Narrow" panose="020B0606020202030204" pitchFamily="34" charset="0"/>
              </a:rPr>
              <a:t>Country specific disclaimers - LATAM</a:t>
            </a:r>
          </a:p>
          <a:p>
            <a:pPr defTabSz="3870325">
              <a:spcBef>
                <a:spcPts val="0"/>
              </a:spcBef>
              <a:spcAft>
                <a:spcPts val="0"/>
              </a:spcAft>
            </a:pPr>
            <a:endParaRPr lang="en-GB" dirty="0">
              <a:latin typeface="Arial Narrow" panose="020B0606020202030204" pitchFamily="34" charset="0"/>
            </a:endParaRPr>
          </a:p>
          <a:p>
            <a:pPr defTabSz="3870325">
              <a:spcBef>
                <a:spcPts val="0"/>
              </a:spcBef>
              <a:spcAft>
                <a:spcPts val="0"/>
              </a:spcAft>
            </a:pPr>
            <a:r>
              <a:rPr lang="en-GB" b="1" u="sng" dirty="0">
                <a:latin typeface="Arial Narrow" panose="020B0606020202030204" pitchFamily="34" charset="0"/>
              </a:rPr>
              <a:t>Brazil</a:t>
            </a:r>
          </a:p>
          <a:p>
            <a:pPr defTabSz="3870325">
              <a:spcBef>
                <a:spcPts val="0"/>
              </a:spcBef>
              <a:spcAft>
                <a:spcPts val="0"/>
              </a:spcAft>
            </a:pPr>
            <a:endParaRPr lang="en-GB" u="sng" dirty="0">
              <a:latin typeface="Arial Narrow" panose="020B0606020202030204" pitchFamily="34" charset="0"/>
            </a:endParaRPr>
          </a:p>
          <a:p>
            <a:pPr algn="l" defTabSz="3870325">
              <a:spcBef>
                <a:spcPts val="0"/>
              </a:spcBef>
              <a:spcAft>
                <a:spcPts val="0"/>
              </a:spcAft>
            </a:pPr>
            <a:r>
              <a:rPr lang="en-GB" dirty="0">
                <a:latin typeface="Arial Narrow" panose="020B0606020202030204" pitchFamily="34" charset="0"/>
              </a:rPr>
              <a:t>For Brazilian Investors: The information contained herein is confidential and is intended solely for the person to which it has been delivered. This presentation is not intended for distribution to, or use by, any person other than the selected addressee. The Units/Shares may not be offered or sold to the public in Brazil. Accordingly, the Units/Shares have not been nor will be registered with the Brazilian Securities Commission (</a:t>
            </a:r>
            <a:r>
              <a:rPr lang="en-GB" dirty="0" err="1">
                <a:latin typeface="Arial Narrow" panose="020B0606020202030204" pitchFamily="34" charset="0"/>
              </a:rPr>
              <a:t>Comissão</a:t>
            </a:r>
            <a:r>
              <a:rPr lang="en-GB" dirty="0">
                <a:latin typeface="Arial Narrow" panose="020B0606020202030204" pitchFamily="34" charset="0"/>
              </a:rPr>
              <a:t> de Valores </a:t>
            </a:r>
            <a:r>
              <a:rPr lang="en-GB" dirty="0" err="1">
                <a:latin typeface="Arial Narrow" panose="020B0606020202030204" pitchFamily="34" charset="0"/>
              </a:rPr>
              <a:t>Mobiliários</a:t>
            </a:r>
            <a:r>
              <a:rPr lang="en-GB" dirty="0">
                <a:latin typeface="Arial Narrow" panose="020B0606020202030204" pitchFamily="34" charset="0"/>
              </a:rPr>
              <a:t>) nor have they been submitted to the foregoing agency for approval. Documents relating to the Units/Shares, as well as the information contained therein, may not be supplied, circulated or distributed to the public in Brazil. No public advertisement for the Units/Shares may be made/carried out in Brazil. This document is for informational purposes only and does not constitute, on AXA Investment Managers part, an offer to buy or sell or a solicitation or investment advice. AXA Investment Managers may but shall not be obligated to update or otherwise revise this document without any prior notice and disclaims any and all liability relating to a decision based on or for reliance on this document. No financial decisions should be made on the basis of the information provided. The most recent prospectus is available to all investors and must be read prior to subscription and the decision whether to invest or not must be based on the information contained therein. Please be advised that by the receipt of these materials, you are hereby confirming that the funds to be used for the purposes of the investment were (i) legitimately obtained abroad or duly remitted from Brazil, and (ii) duly reported to the Brazilian tax authorities and the Central Bank of Brazil.</a:t>
            </a:r>
            <a:br>
              <a:rPr lang="en-GB" dirty="0">
                <a:latin typeface="Arial Narrow" panose="020B0606020202030204" pitchFamily="34" charset="0"/>
              </a:rPr>
            </a:br>
            <a:endParaRPr lang="en-GB" dirty="0">
              <a:latin typeface="Arial Narrow" panose="020B0606020202030204" pitchFamily="34" charset="0"/>
            </a:endParaRPr>
          </a:p>
        </p:txBody>
      </p:sp>
      <p:sp>
        <p:nvSpPr>
          <p:cNvPr id="4" name="Text Placeholder 3">
            <a:extLst>
              <a:ext uri="{FF2B5EF4-FFF2-40B4-BE49-F238E27FC236}">
                <a16:creationId xmlns:a16="http://schemas.microsoft.com/office/drawing/2014/main" id="{2818AAD6-9E9C-6A4B-EA58-243BF6479985}"/>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EFF9BA88-4733-883C-7F66-19906B3489A1}"/>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2038071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A87CE-216C-0F87-7B76-C5889690B0DB}"/>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49045FFC-3F77-8C2A-1FF6-5790101F74B9}"/>
              </a:ext>
            </a:extLst>
          </p:cNvPr>
          <p:cNvSpPr>
            <a:spLocks noGrp="1"/>
          </p:cNvSpPr>
          <p:nvPr>
            <p:ph type="body" sz="quarter" idx="13"/>
          </p:nvPr>
        </p:nvSpPr>
        <p:spPr/>
        <p:txBody>
          <a:bodyPr/>
          <a:lstStyle/>
          <a:p>
            <a:pPr algn="l" defTabSz="3870325">
              <a:spcBef>
                <a:spcPts val="0"/>
              </a:spcBef>
              <a:spcAft>
                <a:spcPts val="0"/>
              </a:spcAft>
            </a:pPr>
            <a:r>
              <a:rPr lang="en-GB" b="1" u="sng" dirty="0">
                <a:latin typeface="Arial Narrow" panose="020B0606020202030204" pitchFamily="34" charset="0"/>
              </a:rPr>
              <a:t>Peru</a:t>
            </a:r>
          </a:p>
          <a:p>
            <a:pPr algn="l" defTabSz="3870325">
              <a:spcBef>
                <a:spcPts val="0"/>
              </a:spcBef>
              <a:spcAft>
                <a:spcPts val="0"/>
              </a:spcAft>
            </a:pPr>
            <a:endParaRPr lang="en-GB" u="sng" dirty="0">
              <a:latin typeface="Arial Narrow" panose="020B0606020202030204" pitchFamily="34" charset="0"/>
            </a:endParaRPr>
          </a:p>
          <a:p>
            <a:pPr algn="l" defTabSz="3870325">
              <a:spcBef>
                <a:spcPts val="0"/>
              </a:spcBef>
              <a:spcAft>
                <a:spcPts val="0"/>
              </a:spcAft>
            </a:pPr>
            <a:r>
              <a:rPr lang="en-GB" dirty="0">
                <a:latin typeface="Arial Narrow" panose="020B0606020202030204" pitchFamily="34" charset="0"/>
              </a:rPr>
              <a:t>Peruvian Investors: AXA Investment Managers is not licensed and it is not legally required to be licensed by the Peruvian Securities Regulator (</a:t>
            </a:r>
            <a:r>
              <a:rPr lang="en-GB" dirty="0" err="1">
                <a:latin typeface="Arial Narrow" panose="020B0606020202030204" pitchFamily="34" charset="0"/>
              </a:rPr>
              <a:t>Superintendencia</a:t>
            </a:r>
            <a:r>
              <a:rPr lang="en-GB" dirty="0">
                <a:latin typeface="Arial Narrow" panose="020B0606020202030204" pitchFamily="34" charset="0"/>
              </a:rPr>
              <a:t> del Mercado de Valores – SMV) for these activities. Consequently, the Peruvian Securities Regulator does not exercise any kind of supervision regarding this fund, strategy and/or service; and, the information furnished to the investors and the rest of the services rendered by AXA Investment Managers are subject to its exclusive responsibility. In Peru, this document is only for the exclusive use of persons or entities qualifying as “</a:t>
            </a:r>
            <a:r>
              <a:rPr lang="en-GB" dirty="0" err="1">
                <a:latin typeface="Arial Narrow" panose="020B0606020202030204" pitchFamily="34" charset="0"/>
              </a:rPr>
              <a:t>Invesionistas</a:t>
            </a:r>
            <a:r>
              <a:rPr lang="en-GB" dirty="0">
                <a:latin typeface="Arial Narrow" panose="020B0606020202030204" pitchFamily="34" charset="0"/>
              </a:rPr>
              <a:t> </a:t>
            </a:r>
            <a:r>
              <a:rPr lang="en-GB" dirty="0" err="1">
                <a:latin typeface="Arial Narrow" panose="020B0606020202030204" pitchFamily="34" charset="0"/>
              </a:rPr>
              <a:t>Institucionales</a:t>
            </a:r>
            <a:r>
              <a:rPr lang="en-GB" dirty="0">
                <a:latin typeface="Arial Narrow" panose="020B0606020202030204" pitchFamily="34" charset="0"/>
              </a:rPr>
              <a:t>” under Peruvian Law. This document is not for public </a:t>
            </a:r>
            <a:r>
              <a:rPr lang="en-GB" dirty="0" err="1">
                <a:latin typeface="Arial Narrow" panose="020B0606020202030204" pitchFamily="34" charset="0"/>
              </a:rPr>
              <a:t>distribution.The</a:t>
            </a:r>
            <a:r>
              <a:rPr lang="en-GB" dirty="0">
                <a:latin typeface="Arial Narrow" panose="020B0606020202030204" pitchFamily="34" charset="0"/>
              </a:rPr>
              <a:t> [Shares] have not been registered before the </a:t>
            </a:r>
            <a:r>
              <a:rPr lang="en-GB" dirty="0" err="1">
                <a:latin typeface="Arial Narrow" panose="020B0606020202030204" pitchFamily="34" charset="0"/>
              </a:rPr>
              <a:t>Superintendencia</a:t>
            </a:r>
            <a:r>
              <a:rPr lang="en-GB" dirty="0">
                <a:latin typeface="Arial Narrow" panose="020B0606020202030204" pitchFamily="34" charset="0"/>
              </a:rPr>
              <a:t> del Mercado de Valores (SMV) and are being placed by means of a private offer. SMV has not reviewed the information provided to the investor. This presentation is only for the exclusive use of institutional investors in Peru and is not for public distribution.</a:t>
            </a:r>
            <a:br>
              <a:rPr lang="en-GB" dirty="0">
                <a:latin typeface="Arial Narrow" panose="020B0606020202030204" pitchFamily="34" charset="0"/>
              </a:rPr>
            </a:br>
            <a:endParaRPr lang="en-GB" b="1" u="sng" dirty="0">
              <a:latin typeface="Arial Narrow" panose="020B0606020202030204" pitchFamily="34" charset="0"/>
            </a:endParaRPr>
          </a:p>
          <a:p>
            <a:pPr algn="l" defTabSz="3870325">
              <a:spcBef>
                <a:spcPts val="0"/>
              </a:spcBef>
              <a:spcAft>
                <a:spcPts val="0"/>
              </a:spcAft>
            </a:pPr>
            <a:endParaRPr lang="en-GB" b="1" u="sng" dirty="0">
              <a:latin typeface="Arial Narrow" panose="020B0606020202030204" pitchFamily="34" charset="0"/>
            </a:endParaRPr>
          </a:p>
          <a:p>
            <a:pPr algn="l" defTabSz="3870325">
              <a:spcBef>
                <a:spcPts val="0"/>
              </a:spcBef>
              <a:spcAft>
                <a:spcPts val="0"/>
              </a:spcAft>
            </a:pPr>
            <a:r>
              <a:rPr lang="en-GB" b="1" u="sng" dirty="0">
                <a:latin typeface="Arial Narrow" panose="020B0606020202030204" pitchFamily="34" charset="0"/>
              </a:rPr>
              <a:t>Chile</a:t>
            </a:r>
          </a:p>
          <a:p>
            <a:pPr algn="l" defTabSz="3870325">
              <a:spcBef>
                <a:spcPts val="0"/>
              </a:spcBef>
              <a:spcAft>
                <a:spcPts val="0"/>
              </a:spcAft>
            </a:pPr>
            <a:endParaRPr lang="en-GB" u="sng" dirty="0">
              <a:latin typeface="Arial Narrow" panose="020B0606020202030204" pitchFamily="34" charset="0"/>
            </a:endParaRPr>
          </a:p>
          <a:p>
            <a:pPr algn="l" defTabSz="3870325">
              <a:spcBef>
                <a:spcPts val="0"/>
              </a:spcBef>
              <a:spcAft>
                <a:spcPts val="0"/>
              </a:spcAft>
            </a:pPr>
            <a:r>
              <a:rPr lang="en-GB" dirty="0">
                <a:latin typeface="Arial Narrow" panose="020B0606020202030204" pitchFamily="34" charset="0"/>
              </a:rPr>
              <a:t>For Chilean investors: This private offer commences on July 1</a:t>
            </a:r>
            <a:r>
              <a:rPr lang="en-GB" baseline="30000" dirty="0">
                <a:latin typeface="Arial Narrow" panose="020B0606020202030204" pitchFamily="34" charset="0"/>
              </a:rPr>
              <a:t>st</a:t>
            </a:r>
            <a:r>
              <a:rPr lang="en-GB" dirty="0">
                <a:latin typeface="Arial Narrow" panose="020B0606020202030204" pitchFamily="34" charset="0"/>
              </a:rPr>
              <a:t> 2024 and it avails itself of the General Regulation No. 336 of the Superintendence of Securities and Insurance (currently the Financial Markets Commission). This offer relates to securities not registered with the Securities Registry or the Registry of Foreign Securities of the Financial Markets Commission, and therefore such securities are not subject to oversight by the latter. Being unregistered securities, there is no obligation on the issuer to provide public information in Chile regarding such securities; and these securities may not be subject to a public offer until they are registered in the corresponding Securities Registry.</a:t>
            </a:r>
            <a:br>
              <a:rPr lang="en-GB" dirty="0">
                <a:latin typeface="Arial Narrow" panose="020B0606020202030204" pitchFamily="34" charset="0"/>
              </a:rPr>
            </a:br>
            <a:r>
              <a:rPr lang="en-GB" dirty="0">
                <a:latin typeface="Arial Narrow" panose="020B0606020202030204" pitchFamily="34" charset="0"/>
              </a:rPr>
              <a:t> </a:t>
            </a:r>
            <a:br>
              <a:rPr lang="en-GB" dirty="0">
                <a:latin typeface="Arial Narrow" panose="020B0606020202030204" pitchFamily="34" charset="0"/>
              </a:rPr>
            </a:br>
            <a:r>
              <a:rPr lang="en-GB" dirty="0">
                <a:latin typeface="Arial Narrow" panose="020B0606020202030204" pitchFamily="34" charset="0"/>
              </a:rPr>
              <a:t>ESTA OFERTA PRIVADA SE INICIA EL DIA July 1</a:t>
            </a:r>
            <a:r>
              <a:rPr lang="en-GB" baseline="30000" dirty="0">
                <a:latin typeface="Arial Narrow" panose="020B0606020202030204" pitchFamily="34" charset="0"/>
              </a:rPr>
              <a:t>st</a:t>
            </a:r>
            <a:r>
              <a:rPr lang="en-GB" dirty="0">
                <a:latin typeface="Arial Narrow" panose="020B0606020202030204" pitchFamily="34" charset="0"/>
              </a:rPr>
              <a:t> 2024 SE ACOGE A LAS DISPOSICIONES DE LA NORMA DE CARÁCTER GENERAL Nº 336 DE LA SUPERINTENDENCIA DE VALORES Y SEGUROS, HOY COMISIÓN PARA EL MERCADO FINANCIERO. ESTA OFERTA VERSA SOBRE VALORES NO INSCRITOS EN EL REGISTRO DE VALORES O EN EL REGISTRO DE VALORES EXTRANJEROS QUE LLEVA LA COMISIÓN PARA EL MERCADO FINANCIERO, POR LO QUE TALES VALORES NO ESTÁN SUJETOS A LA FISCALIZACIÓN DE ÉSTA. POR TRATAR DE VALORES NO INSCRITOS NO EXISTE LA OBLIGACIÓN POR PARTE DEL EMISOR DE ENTREGAR EN CHILE INFORMACIÓN PÚBLICA RESPECTO DE LOS VALORES SOBRE LOS QUE VERSA ESTA OFERTA. ESTOS VALORES NO PODRÁN SER OBJETO DE OFERTA PÚBLICA MIENTRAS NO SEAN INSCRITOS EN EL REGISTRO DE VALORES CORRESPONDIENTE.</a:t>
            </a:r>
            <a:br>
              <a:rPr lang="en-GB" dirty="0">
                <a:latin typeface="Arial Narrow" panose="020B0606020202030204" pitchFamily="34" charset="0"/>
              </a:rPr>
            </a:br>
            <a:endParaRPr lang="en-GB" dirty="0">
              <a:latin typeface="Arial Narrow" panose="020B0606020202030204" pitchFamily="34" charset="0"/>
            </a:endParaRPr>
          </a:p>
          <a:p>
            <a:pPr algn="l" defTabSz="3870325">
              <a:spcBef>
                <a:spcPts val="0"/>
              </a:spcBef>
              <a:spcAft>
                <a:spcPts val="0"/>
              </a:spcAft>
            </a:pPr>
            <a:endParaRPr lang="en-GB" dirty="0">
              <a:latin typeface="Arial Narrow" panose="020B0606020202030204" pitchFamily="34" charset="0"/>
            </a:endParaRPr>
          </a:p>
          <a:p>
            <a:pPr algn="l" defTabSz="3870325">
              <a:spcBef>
                <a:spcPts val="0"/>
              </a:spcBef>
              <a:spcAft>
                <a:spcPts val="0"/>
              </a:spcAft>
            </a:pPr>
            <a:r>
              <a:rPr lang="en-GB" b="1" u="sng" dirty="0">
                <a:latin typeface="Arial Narrow" panose="020B0606020202030204" pitchFamily="34" charset="0"/>
              </a:rPr>
              <a:t>Uruguay</a:t>
            </a:r>
          </a:p>
          <a:p>
            <a:pPr algn="l" defTabSz="3870325">
              <a:spcBef>
                <a:spcPts val="0"/>
              </a:spcBef>
              <a:spcAft>
                <a:spcPts val="0"/>
              </a:spcAft>
            </a:pPr>
            <a:endParaRPr lang="en-GB" u="sng" dirty="0">
              <a:latin typeface="Arial Narrow" panose="020B0606020202030204" pitchFamily="34" charset="0"/>
            </a:endParaRPr>
          </a:p>
          <a:p>
            <a:pPr algn="l" defTabSz="3870325">
              <a:spcBef>
                <a:spcPts val="0"/>
              </a:spcBef>
              <a:spcAft>
                <a:spcPts val="0"/>
              </a:spcAft>
            </a:pPr>
            <a:r>
              <a:rPr lang="en-GB" dirty="0">
                <a:latin typeface="Arial Narrow" panose="020B0606020202030204" pitchFamily="34" charset="0"/>
              </a:rPr>
              <a:t>For Uruguayan Investors: The sale of the shares/units qualifies as a private placement pursuant to section 2 of Uruguayan law 18,627. The shares/units must not be offered or sold to the public in Uruguay, except in circumstances which do not constitute a public offering or distribution under Uruguayan laws and regulations. The shares/units are not and will not be registered with the Financial Services Superintendency of the Central Bank of Uruguay. The shares/units correspond to investment funds that are not investment funds regulated by Uruguayan law 16,774 dated September 27, 1996, as amended.</a:t>
            </a:r>
          </a:p>
        </p:txBody>
      </p:sp>
      <p:sp>
        <p:nvSpPr>
          <p:cNvPr id="4" name="Text Placeholder 3">
            <a:extLst>
              <a:ext uri="{FF2B5EF4-FFF2-40B4-BE49-F238E27FC236}">
                <a16:creationId xmlns:a16="http://schemas.microsoft.com/office/drawing/2014/main" id="{2B020E09-FB85-1EF0-FFF7-AC5CAD724085}"/>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996331A7-F201-BDE2-BB60-1D66699A89CE}"/>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1822211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103F4-3A1A-E75E-8B71-685FAEAFFFBC}"/>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9DC24F19-6BB3-0ED5-BC10-5C2B5B0855DA}"/>
              </a:ext>
            </a:extLst>
          </p:cNvPr>
          <p:cNvSpPr>
            <a:spLocks noGrp="1"/>
          </p:cNvSpPr>
          <p:nvPr>
            <p:ph type="body" sz="quarter" idx="13"/>
          </p:nvPr>
        </p:nvSpPr>
        <p:spPr/>
        <p:txBody>
          <a:bodyPr/>
          <a:lstStyle/>
          <a:p>
            <a:pPr defTabSz="3870325">
              <a:spcBef>
                <a:spcPts val="0"/>
              </a:spcBef>
              <a:spcAft>
                <a:spcPts val="0"/>
              </a:spcAft>
            </a:pPr>
            <a:r>
              <a:rPr lang="en-GB" b="1" u="sng" dirty="0">
                <a:latin typeface="Arial Narrow" panose="020B0606020202030204" pitchFamily="34" charset="0"/>
              </a:rPr>
              <a:t>Mexico</a:t>
            </a:r>
          </a:p>
          <a:p>
            <a:pPr defTabSz="3870325">
              <a:spcBef>
                <a:spcPts val="0"/>
              </a:spcBef>
              <a:spcAft>
                <a:spcPts val="0"/>
              </a:spcAft>
            </a:pPr>
            <a:endParaRPr lang="en-GB" dirty="0">
              <a:latin typeface="Arial Narrow" panose="020B0606020202030204" pitchFamily="34" charset="0"/>
            </a:endParaRPr>
          </a:p>
          <a:p>
            <a:pPr defTabSz="3870325">
              <a:spcBef>
                <a:spcPts val="0"/>
              </a:spcBef>
              <a:spcAft>
                <a:spcPts val="0"/>
              </a:spcAft>
            </a:pPr>
            <a:r>
              <a:rPr lang="es-ES" dirty="0">
                <a:latin typeface="Arial Narrow" panose="020B0606020202030204" pitchFamily="34" charset="0"/>
              </a:rPr>
              <a:t>Este documento ha sido emitido por AXA IM México SA de CV, (“AXA IM </a:t>
            </a:r>
            <a:r>
              <a:rPr lang="es-ES" dirty="0" err="1">
                <a:latin typeface="Arial Narrow" panose="020B0606020202030204" pitchFamily="34" charset="0"/>
              </a:rPr>
              <a:t>Mexico</a:t>
            </a:r>
            <a:r>
              <a:rPr lang="es-ES" dirty="0">
                <a:latin typeface="Arial Narrow" panose="020B0606020202030204" pitchFamily="34" charset="0"/>
              </a:rPr>
              <a:t>”). La información aquí contenida es consistente con las disposiciones contenidas en el artículo 6 de la Ley del Mercado de Valores.</a:t>
            </a:r>
          </a:p>
          <a:p>
            <a:pPr defTabSz="3870325">
              <a:spcBef>
                <a:spcPts val="0"/>
              </a:spcBef>
              <a:spcAft>
                <a:spcPts val="0"/>
              </a:spcAft>
            </a:pPr>
            <a:r>
              <a:rPr lang="es-ES" dirty="0">
                <a:latin typeface="Arial Narrow" panose="020B0606020202030204" pitchFamily="34" charset="0"/>
              </a:rPr>
              <a:t>  </a:t>
            </a:r>
          </a:p>
          <a:p>
            <a:pPr defTabSz="3870325">
              <a:spcBef>
                <a:spcPts val="0"/>
              </a:spcBef>
              <a:spcAft>
                <a:spcPts val="0"/>
              </a:spcAft>
            </a:pPr>
            <a:r>
              <a:rPr lang="es-ES" dirty="0">
                <a:latin typeface="Arial Narrow" panose="020B0606020202030204" pitchFamily="34" charset="0"/>
              </a:rPr>
              <a:t>Este documento y la información contenida en este documento están diseñados para el uso exclusivo de clientes sofisticados o inversionistas institucionales y/o calificados y no debe ser dirigido hacia clientes minoristas o inversionistas particulares. Ha sido preparado y publicado con fines informativos únicamente a solicitud exclusiva de los destinatarios especificados y no destinado a la circulación general entre el público inversionista. Es estrictamente confidencial y no se debe reproducir, distribuir, circular, redistribuir ni utilizar de otra manera, total o parcialmente, de ninguna manera sin el consentimiento previo por escrito de AXA IM </a:t>
            </a:r>
            <a:r>
              <a:rPr lang="es-ES" dirty="0" err="1">
                <a:latin typeface="Arial Narrow" panose="020B0606020202030204" pitchFamily="34" charset="0"/>
              </a:rPr>
              <a:t>Mexico</a:t>
            </a:r>
            <a:r>
              <a:rPr lang="es-ES" dirty="0">
                <a:latin typeface="Arial Narrow" panose="020B0606020202030204" pitchFamily="34" charset="0"/>
              </a:rPr>
              <a:t>. No está destinado a ser distribuido a ninguna persona o jurisdicción para la que esté prohibido.</a:t>
            </a:r>
          </a:p>
          <a:p>
            <a:pPr defTabSz="3870325">
              <a:spcBef>
                <a:spcPts val="0"/>
              </a:spcBef>
              <a:spcAft>
                <a:spcPts val="0"/>
              </a:spcAft>
            </a:pPr>
            <a:endParaRPr lang="es-ES" dirty="0">
              <a:latin typeface="Arial Narrow" panose="020B0606020202030204" pitchFamily="34" charset="0"/>
            </a:endParaRPr>
          </a:p>
          <a:p>
            <a:pPr defTabSz="3870325">
              <a:spcBef>
                <a:spcPts val="0"/>
              </a:spcBef>
              <a:spcAft>
                <a:spcPts val="0"/>
              </a:spcAft>
            </a:pPr>
            <a:r>
              <a:rPr lang="es-ES" dirty="0">
                <a:latin typeface="Arial Narrow" panose="020B0606020202030204" pitchFamily="34" charset="0"/>
              </a:rPr>
              <a:t>En la medida de lo permitido por la ley, AXA IM </a:t>
            </a:r>
            <a:r>
              <a:rPr lang="es-ES" dirty="0" err="1">
                <a:latin typeface="Arial Narrow" panose="020B0606020202030204" pitchFamily="34" charset="0"/>
              </a:rPr>
              <a:t>Mexico</a:t>
            </a:r>
            <a:r>
              <a:rPr lang="es-ES" dirty="0">
                <a:latin typeface="Arial Narrow" panose="020B0606020202030204" pitchFamily="34" charset="0"/>
              </a:rPr>
              <a:t> no garantiza la exactitud o idoneidad de cualquier información contenida en este documento y no asume responsabilidad alguna por errores o declaraciones erróneas, ya sea por negligencia o cualquier otra razón. Dicha información puede estar sujeta a cambios sin previo aviso. Los datos contenidos en este documento, incluyendo pero no limitado a cualquier </a:t>
            </a:r>
            <a:r>
              <a:rPr lang="es-ES" dirty="0" err="1">
                <a:latin typeface="Arial Narrow" panose="020B0606020202030204" pitchFamily="34" charset="0"/>
              </a:rPr>
              <a:t>backtesting</a:t>
            </a:r>
            <a:r>
              <a:rPr lang="es-ES" dirty="0">
                <a:latin typeface="Arial Narrow" panose="020B0606020202030204" pitchFamily="34" charset="0"/>
              </a:rPr>
              <a:t>, historial de desempeño simulado, análisis de escenarios e instrucciones de inversión, se basan en una serie de supuestos e insumos clave y se presentan con fines indicativos y / o ilustrativos solamente.</a:t>
            </a:r>
          </a:p>
          <a:p>
            <a:pPr defTabSz="3870325">
              <a:spcBef>
                <a:spcPts val="0"/>
              </a:spcBef>
              <a:spcAft>
                <a:spcPts val="0"/>
              </a:spcAft>
            </a:pPr>
            <a:endParaRPr lang="es-ES" dirty="0">
              <a:latin typeface="Arial Narrow" panose="020B0606020202030204" pitchFamily="34" charset="0"/>
            </a:endParaRPr>
          </a:p>
          <a:p>
            <a:pPr defTabSz="3870325">
              <a:spcBef>
                <a:spcPts val="0"/>
              </a:spcBef>
              <a:spcAft>
                <a:spcPts val="0"/>
              </a:spcAft>
            </a:pPr>
            <a:r>
              <a:rPr lang="es-ES" dirty="0">
                <a:latin typeface="Arial Narrow" panose="020B0606020202030204" pitchFamily="34" charset="0"/>
              </a:rPr>
              <a:t>Este documento ha sido preparado sin tener en cuenta las circunstancias personales específicas, los objetivos de inversión, la situación financiera o las necesidades particulares de persona alguna en particular. Nada de lo contenido en este documento constituirá una oferta para entrar o un término o condición de cualquier negocio, transacción, contrato o acuerdo con el receptor del mismo o con cualquier otra parte. Este documento no se considerará como asesoría en inversión, asesoría fiscal o legal, ni una oferta de venta o solicitud de inversión en un fondo en particular. Si no está seguro del significado de cualquier información contenida en este documento, consulte a su asesor financiero u otro asesor profesional. Los datos, las proyecciones, los pronósticos, las previsiones, las hipótesis y / o las opiniones aquí vertidas son subjetivos y no son necesariamente utilizados o seguidos por AXA IM </a:t>
            </a:r>
            <a:r>
              <a:rPr lang="es-ES" dirty="0" err="1">
                <a:latin typeface="Arial Narrow" panose="020B0606020202030204" pitchFamily="34" charset="0"/>
              </a:rPr>
              <a:t>Mexico</a:t>
            </a:r>
            <a:r>
              <a:rPr lang="es-ES" dirty="0">
                <a:latin typeface="Arial Narrow" panose="020B0606020202030204" pitchFamily="34" charset="0"/>
              </a:rPr>
              <a:t> o sus compañías afiliadas que pueden actuar basándose en sus propias opiniones y como áreas independientes dentro de la organización.</a:t>
            </a:r>
          </a:p>
          <a:p>
            <a:pPr defTabSz="3870325">
              <a:spcBef>
                <a:spcPts val="0"/>
              </a:spcBef>
              <a:spcAft>
                <a:spcPts val="0"/>
              </a:spcAft>
            </a:pPr>
            <a:r>
              <a:rPr lang="es-ES" dirty="0">
                <a:latin typeface="Arial Narrow" panose="020B0606020202030204" pitchFamily="34" charset="0"/>
              </a:rPr>
              <a:t> </a:t>
            </a:r>
          </a:p>
          <a:p>
            <a:pPr defTabSz="3870325">
              <a:spcBef>
                <a:spcPts val="0"/>
              </a:spcBef>
              <a:spcAft>
                <a:spcPts val="0"/>
              </a:spcAft>
            </a:pPr>
            <a:r>
              <a:rPr lang="es-ES" dirty="0">
                <a:latin typeface="Arial Narrow" panose="020B0606020202030204" pitchFamily="34" charset="0"/>
              </a:rPr>
              <a:t>Toda actividad de inversión conlleva riesgos. Debe tener en cuenta que las inversiones pueden aumentar o disminuir en valor y que el rendimiento pasado no es garantía de rentabilidades futuras, es posible que no reciba la cantidad inicialmente invertida. Los inversores no deben tomar ninguna decisión de inversión basada únicamente en este material.</a:t>
            </a:r>
          </a:p>
          <a:p>
            <a:pPr defTabSz="3870325">
              <a:spcBef>
                <a:spcPts val="0"/>
              </a:spcBef>
              <a:spcAft>
                <a:spcPts val="0"/>
              </a:spcAft>
            </a:pPr>
            <a:r>
              <a:rPr lang="es-ES" dirty="0">
                <a:latin typeface="Arial Narrow" panose="020B0606020202030204" pitchFamily="34" charset="0"/>
              </a:rPr>
              <a:t> </a:t>
            </a:r>
          </a:p>
          <a:p>
            <a:pPr defTabSz="3870325">
              <a:spcBef>
                <a:spcPts val="0"/>
              </a:spcBef>
              <a:spcAft>
                <a:spcPts val="0"/>
              </a:spcAft>
            </a:pPr>
            <a:r>
              <a:rPr lang="es-ES" dirty="0">
                <a:latin typeface="Arial Narrow" panose="020B0606020202030204" pitchFamily="34" charset="0"/>
              </a:rPr>
              <a:t>Si algún fondo se destaca de manera particular en esta comunicación (el "Fondo"), su documento de oferta, prospecto de inversión o documento de información clave contiene información importante sobre restricciones de venta y factores de riesgo, debe leerlos cuidadosamente antes de realizar cualquier transacción. Es su responsabilidad conocer y observar todas las leyes y reglamentos aplicables de cualquier jurisdicción pertinente. AXA IM </a:t>
            </a:r>
            <a:r>
              <a:rPr lang="es-ES" dirty="0" err="1">
                <a:latin typeface="Arial Narrow" panose="020B0606020202030204" pitchFamily="34" charset="0"/>
              </a:rPr>
              <a:t>Mexico</a:t>
            </a:r>
            <a:r>
              <a:rPr lang="es-ES" dirty="0">
                <a:latin typeface="Arial Narrow" panose="020B0606020202030204" pitchFamily="34" charset="0"/>
              </a:rPr>
              <a:t> no tiene intención de ofrecer ningún Fondo en ningún país donde dicha oferta esté prohibida.</a:t>
            </a:r>
          </a:p>
          <a:p>
            <a:pPr defTabSz="3870325">
              <a:spcBef>
                <a:spcPts val="0"/>
              </a:spcBef>
              <a:spcAft>
                <a:spcPts val="0"/>
              </a:spcAft>
            </a:pPr>
            <a:r>
              <a:rPr lang="es-ES" dirty="0">
                <a:latin typeface="Arial Narrow" panose="020B0606020202030204" pitchFamily="34" charset="0"/>
              </a:rPr>
              <a:t> </a:t>
            </a:r>
          </a:p>
          <a:p>
            <a:pPr defTabSz="3870325">
              <a:spcBef>
                <a:spcPts val="0"/>
              </a:spcBef>
              <a:spcAft>
                <a:spcPts val="0"/>
              </a:spcAft>
            </a:pPr>
            <a:r>
              <a:rPr lang="es-ES" dirty="0">
                <a:latin typeface="Arial Narrow" panose="020B0606020202030204" pitchFamily="34" charset="0"/>
              </a:rPr>
              <a:t>Para conocer la totalidad de los riesgos asociados, lea cuidadosamente el prospecto y/o el folleto de información clave del fondo.</a:t>
            </a:r>
          </a:p>
          <a:p>
            <a:pPr defTabSz="3870325">
              <a:spcBef>
                <a:spcPts val="0"/>
              </a:spcBef>
              <a:spcAft>
                <a:spcPts val="0"/>
              </a:spcAft>
            </a:pPr>
            <a:r>
              <a:rPr lang="es-ES" dirty="0">
                <a:latin typeface="Arial Narrow" panose="020B0606020202030204" pitchFamily="34" charset="0"/>
              </a:rPr>
              <a:t> </a:t>
            </a:r>
          </a:p>
          <a:p>
            <a:pPr defTabSz="3870325">
              <a:spcBef>
                <a:spcPts val="0"/>
              </a:spcBef>
              <a:spcAft>
                <a:spcPts val="0"/>
              </a:spcAft>
            </a:pPr>
            <a:r>
              <a:rPr lang="es-ES" dirty="0">
                <a:latin typeface="Arial Narrow" panose="020B0606020202030204" pitchFamily="34" charset="0"/>
              </a:rPr>
              <a:t>© 2025 AXA IM México, Asesores en Inversiones Independientes, SA de CV. All </a:t>
            </a:r>
            <a:r>
              <a:rPr lang="es-ES" dirty="0" err="1">
                <a:latin typeface="Arial Narrow" panose="020B0606020202030204" pitchFamily="34" charset="0"/>
              </a:rPr>
              <a:t>rights</a:t>
            </a:r>
            <a:r>
              <a:rPr lang="es-ES" dirty="0">
                <a:latin typeface="Arial Narrow" panose="020B0606020202030204" pitchFamily="34" charset="0"/>
              </a:rPr>
              <a:t> </a:t>
            </a:r>
            <a:r>
              <a:rPr lang="es-ES" dirty="0" err="1">
                <a:latin typeface="Arial Narrow" panose="020B0606020202030204" pitchFamily="34" charset="0"/>
              </a:rPr>
              <a:t>reserved</a:t>
            </a:r>
            <a:r>
              <a:rPr lang="es-ES" dirty="0">
                <a:latin typeface="Arial Narrow" panose="020B0606020202030204" pitchFamily="34" charset="0"/>
              </a:rPr>
              <a:t>.</a:t>
            </a:r>
          </a:p>
          <a:p>
            <a:endParaRPr lang="en-GB" dirty="0">
              <a:latin typeface="Arial Narrow" panose="020B0606020202030204" pitchFamily="34" charset="0"/>
            </a:endParaRPr>
          </a:p>
        </p:txBody>
      </p:sp>
      <p:sp>
        <p:nvSpPr>
          <p:cNvPr id="4" name="Text Placeholder 3">
            <a:extLst>
              <a:ext uri="{FF2B5EF4-FFF2-40B4-BE49-F238E27FC236}">
                <a16:creationId xmlns:a16="http://schemas.microsoft.com/office/drawing/2014/main" id="{9AE029AA-8445-4BBB-D7D3-D1F8E0D297F1}"/>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324B478B-8D59-7BEC-68FF-521E749D4C58}"/>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1823078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E6A3C-4A16-6C3A-7AA6-4CC8081203A2}"/>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44AB5B35-A869-C787-A0F3-5BF3FD715B42}"/>
              </a:ext>
            </a:extLst>
          </p:cNvPr>
          <p:cNvSpPr>
            <a:spLocks noGrp="1"/>
          </p:cNvSpPr>
          <p:nvPr>
            <p:ph type="body" sz="quarter" idx="13"/>
          </p:nvPr>
        </p:nvSpPr>
        <p:spPr/>
        <p:txBody>
          <a:bodyPr/>
          <a:lstStyle/>
          <a:p>
            <a:pPr defTabSz="3870325">
              <a:spcBef>
                <a:spcPts val="0"/>
              </a:spcBef>
              <a:spcAft>
                <a:spcPts val="0"/>
              </a:spcAft>
            </a:pPr>
            <a:r>
              <a:rPr lang="en-GB" sz="1200" b="1" dirty="0">
                <a:latin typeface="Arial Narrow" panose="020B0606020202030204" pitchFamily="34" charset="0"/>
              </a:rPr>
              <a:t>Country specific disclaimers - Asia</a:t>
            </a:r>
          </a:p>
          <a:p>
            <a:pPr defTabSz="3870325">
              <a:spcBef>
                <a:spcPts val="0"/>
              </a:spcBef>
              <a:spcAft>
                <a:spcPts val="0"/>
              </a:spcAft>
            </a:pPr>
            <a:endParaRPr lang="en-GB" b="1" u="sng" dirty="0">
              <a:latin typeface="Arial Narrow" panose="020B0606020202030204" pitchFamily="34" charset="0"/>
            </a:endParaRPr>
          </a:p>
          <a:p>
            <a:pPr>
              <a:defRPr/>
            </a:pPr>
            <a:r>
              <a:rPr lang="en-GB" b="1" u="sng" dirty="0">
                <a:latin typeface="Arial Narrow" panose="020B0606020202030204" pitchFamily="34" charset="0"/>
              </a:rPr>
              <a:t>Hong Kong</a:t>
            </a:r>
            <a:endParaRPr lang="en-GB" u="sng" dirty="0">
              <a:latin typeface="Arial Narrow" panose="020B0606020202030204" pitchFamily="34" charset="0"/>
            </a:endParaRPr>
          </a:p>
          <a:p>
            <a:pPr lvl="0" algn="l" defTabSz="685800">
              <a:lnSpc>
                <a:spcPct val="100000"/>
              </a:lnSpc>
              <a:buClrTx/>
              <a:buSzTx/>
              <a:defRPr/>
            </a:pPr>
            <a:r>
              <a:rPr lang="en-GB" dirty="0">
                <a:latin typeface="Arial Narrow" panose="020B0606020202030204" pitchFamily="34" charset="0"/>
              </a:rPr>
              <a:t>For Hong Kong Investors: the authorisation of any fund by the Securities and Futures Commission in Hong Kong (“SFC”) does not imply official approval or recommendation. SFC authorization of a fund is not a recommendation or endorsement of a fund nor does it guarantee the commercial merits of a fund or its performance. It does not mean the fund is suitable for all investors nor is it an endorsement of its suitability for any particular investor or class of investors. Where any of the Funds is not authorized by the SFC, the information contained herein in connection with such unauthorized Fund is solely for the use of professional investors in Hong Kong. Materials exempted from authorization by the SFC have not been reviewed by the SFC</a:t>
            </a:r>
          </a:p>
          <a:p>
            <a:pPr lvl="0" algn="l" defTabSz="685800">
              <a:lnSpc>
                <a:spcPct val="100000"/>
              </a:lnSpc>
              <a:buClrTx/>
              <a:buSzTx/>
              <a:defRPr/>
            </a:pPr>
            <a:endParaRPr lang="en-GB" dirty="0">
              <a:latin typeface="Arial Narrow" panose="020B0606020202030204" pitchFamily="34" charset="0"/>
            </a:endParaRPr>
          </a:p>
          <a:p>
            <a:pPr>
              <a:defRPr/>
            </a:pPr>
            <a:r>
              <a:rPr lang="en-GB" b="1" u="sng" dirty="0">
                <a:latin typeface="Arial Narrow" panose="020B0606020202030204" pitchFamily="34" charset="0"/>
              </a:rPr>
              <a:t>Singapore</a:t>
            </a:r>
            <a:endParaRPr lang="en-GB" u="sng" dirty="0">
              <a:latin typeface="Arial Narrow" panose="020B0606020202030204" pitchFamily="34" charset="0"/>
            </a:endParaRPr>
          </a:p>
          <a:p>
            <a:pPr>
              <a:defRPr/>
            </a:pPr>
            <a:r>
              <a:rPr lang="en-GB" dirty="0">
                <a:latin typeface="Arial Narrow" panose="020B0606020202030204" pitchFamily="34" charset="0"/>
              </a:rPr>
              <a:t>For Singapore investors: In Singapore, this document is issued by AXA Investment Managers Asia (Singapore) Ltd. (Registration No.199001714W) and is intended for the use of Institutional Investors and/or Accredited Investors only as defined in Section 4A of the Securities and Futures Act (Cap.289) and must not be relied upon by retail investors. Circulation must be restricted accordingly.</a:t>
            </a:r>
          </a:p>
          <a:p>
            <a:pPr>
              <a:defRPr/>
            </a:pPr>
            <a:r>
              <a:rPr lang="en-GB" dirty="0">
                <a:latin typeface="Arial Narrow" panose="020B0606020202030204" pitchFamily="34" charset="0"/>
              </a:rPr>
              <a:t>As an exempt financial adviser under the Financial Advisers Act (“FAA”), AXA IM Asia is exempted from complying with certain business conduct rules (including but not limited to Sections 25, 27and 36 of the FAA) when providing financial advisory services to Accredited Investors or Expert Investors, each as defined in the Financial Advisers Regulations.</a:t>
            </a:r>
          </a:p>
          <a:p>
            <a:endParaRPr lang="en-GB" dirty="0">
              <a:latin typeface="Arial Narrow" panose="020B0606020202030204" pitchFamily="34" charset="0"/>
            </a:endParaRPr>
          </a:p>
        </p:txBody>
      </p:sp>
      <p:sp>
        <p:nvSpPr>
          <p:cNvPr id="4" name="Text Placeholder 3">
            <a:extLst>
              <a:ext uri="{FF2B5EF4-FFF2-40B4-BE49-F238E27FC236}">
                <a16:creationId xmlns:a16="http://schemas.microsoft.com/office/drawing/2014/main" id="{9D91D5D0-40D9-EDF4-BE3F-0000DEC5C158}"/>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7F784866-3635-E6E7-FF34-D55A94A0D073}"/>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3858605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974AD-9D59-5308-85DA-993B593CF5B2}"/>
              </a:ext>
            </a:extLst>
          </p:cNvPr>
          <p:cNvSpPr>
            <a:spLocks noGrp="1"/>
          </p:cNvSpPr>
          <p:nvPr>
            <p:ph type="title"/>
          </p:nvPr>
        </p:nvSpPr>
        <p:spPr/>
        <p:txBody>
          <a:bodyPr/>
          <a:lstStyle/>
          <a:p>
            <a:r>
              <a:rPr lang="en-GB" dirty="0"/>
              <a:t>AXA World Funds - US Credit Short Duration IG</a:t>
            </a:r>
          </a:p>
        </p:txBody>
      </p:sp>
      <p:sp>
        <p:nvSpPr>
          <p:cNvPr id="3" name="Text Placeholder 2">
            <a:extLst>
              <a:ext uri="{FF2B5EF4-FFF2-40B4-BE49-F238E27FC236}">
                <a16:creationId xmlns:a16="http://schemas.microsoft.com/office/drawing/2014/main" id="{B0CF67CD-B8FB-6BC7-B29E-BE38F68E0685}"/>
              </a:ext>
            </a:extLst>
          </p:cNvPr>
          <p:cNvSpPr>
            <a:spLocks noGrp="1"/>
          </p:cNvSpPr>
          <p:nvPr>
            <p:ph type="body" sz="quarter" idx="10"/>
          </p:nvPr>
        </p:nvSpPr>
        <p:spPr/>
        <p:txBody>
          <a:bodyPr/>
          <a:lstStyle/>
          <a:p>
            <a:r>
              <a:rPr lang="en-GB" dirty="0"/>
              <a:t>US Investment grade corporate bonds</a:t>
            </a:r>
          </a:p>
        </p:txBody>
      </p:sp>
      <p:sp>
        <p:nvSpPr>
          <p:cNvPr id="4" name="Content Placeholder 3">
            <a:extLst>
              <a:ext uri="{FF2B5EF4-FFF2-40B4-BE49-F238E27FC236}">
                <a16:creationId xmlns:a16="http://schemas.microsoft.com/office/drawing/2014/main" id="{1AF28671-7027-A41C-D1AE-62F5A48B0395}"/>
              </a:ext>
            </a:extLst>
          </p:cNvPr>
          <p:cNvSpPr>
            <a:spLocks noGrp="1"/>
          </p:cNvSpPr>
          <p:nvPr>
            <p:ph sz="quarter" idx="13"/>
          </p:nvPr>
        </p:nvSpPr>
        <p:spPr>
          <a:xfrm>
            <a:off x="452967" y="1323812"/>
            <a:ext cx="11272308" cy="300036"/>
          </a:xfrm>
        </p:spPr>
        <p:txBody>
          <a:bodyPr/>
          <a:lstStyle/>
          <a:p>
            <a:r>
              <a:rPr lang="en-GB" sz="2000" cap="none" dirty="0">
                <a:solidFill>
                  <a:schemeClr val="tx2"/>
                </a:solidFill>
                <a:latin typeface="+mj-lt"/>
              </a:rPr>
              <a:t>Key facts</a:t>
            </a:r>
          </a:p>
        </p:txBody>
      </p:sp>
      <p:sp>
        <p:nvSpPr>
          <p:cNvPr id="5" name="Text Placeholder 4">
            <a:extLst>
              <a:ext uri="{FF2B5EF4-FFF2-40B4-BE49-F238E27FC236}">
                <a16:creationId xmlns:a16="http://schemas.microsoft.com/office/drawing/2014/main" id="{D26AD96B-92C1-101B-31A3-3A4B30EE2980}"/>
              </a:ext>
            </a:extLst>
          </p:cNvPr>
          <p:cNvSpPr>
            <a:spLocks noGrp="1"/>
          </p:cNvSpPr>
          <p:nvPr>
            <p:ph type="body" sz="quarter" idx="12"/>
          </p:nvPr>
        </p:nvSpPr>
        <p:spPr>
          <a:xfrm>
            <a:off x="452967" y="5631383"/>
            <a:ext cx="11272308" cy="398851"/>
          </a:xfrm>
        </p:spPr>
        <p:txBody>
          <a:bodyPr/>
          <a:lstStyle/>
          <a:p>
            <a:r>
              <a:rPr lang="en-GB" dirty="0"/>
              <a:t>Source: BNPP AM as of March 31, 2026. AUM is based upon the unaudited mark-to market asset values and/or the values of assets in which fees are assessed.</a:t>
            </a:r>
          </a:p>
          <a:p>
            <a:r>
              <a:rPr lang="en-GB" dirty="0"/>
              <a:t>A glossary of terms is available in slide 12. Illustrative purposes only. No assurance can be given that the strategy will be successful or that investors will not lose some or all of their capital. The information contained herein is not sufficient to support an investment decision. Any decision whether to invest in the securities must be based on the information in the prospectus.</a:t>
            </a:r>
          </a:p>
        </p:txBody>
      </p:sp>
      <p:sp>
        <p:nvSpPr>
          <p:cNvPr id="6" name="Text Placeholder 5">
            <a:extLst>
              <a:ext uri="{FF2B5EF4-FFF2-40B4-BE49-F238E27FC236}">
                <a16:creationId xmlns:a16="http://schemas.microsoft.com/office/drawing/2014/main" id="{70369FB6-1FC6-90C7-B2BE-16878D35073C}"/>
              </a:ext>
            </a:extLst>
          </p:cNvPr>
          <p:cNvSpPr>
            <a:spLocks noGrp="1"/>
          </p:cNvSpPr>
          <p:nvPr>
            <p:ph type="body" sz="quarter" idx="11"/>
          </p:nvPr>
        </p:nvSpPr>
        <p:spPr/>
        <p:txBody>
          <a:bodyPr/>
          <a:lstStyle/>
          <a:p>
            <a:r>
              <a:rPr lang="en-GB" dirty="0"/>
              <a:t>AXA WF US Credit short duration IG</a:t>
            </a:r>
          </a:p>
        </p:txBody>
      </p:sp>
      <p:graphicFrame>
        <p:nvGraphicFramePr>
          <p:cNvPr id="7" name="Table 6">
            <a:extLst>
              <a:ext uri="{FF2B5EF4-FFF2-40B4-BE49-F238E27FC236}">
                <a16:creationId xmlns:a16="http://schemas.microsoft.com/office/drawing/2014/main" id="{A53395DC-ED6F-17E3-B8B9-376D1143FDA7}"/>
              </a:ext>
            </a:extLst>
          </p:cNvPr>
          <p:cNvGraphicFramePr>
            <a:graphicFrameLocks noGrp="1"/>
          </p:cNvGraphicFramePr>
          <p:nvPr>
            <p:custDataLst>
              <p:tags r:id="rId1"/>
            </p:custDataLst>
            <p:extLst>
              <p:ext uri="{D42A27DB-BD31-4B8C-83A1-F6EECF244321}">
                <p14:modId xmlns:p14="http://schemas.microsoft.com/office/powerpoint/2010/main" val="3322976067"/>
              </p:ext>
            </p:extLst>
          </p:nvPr>
        </p:nvGraphicFramePr>
        <p:xfrm>
          <a:off x="1869306" y="1340768"/>
          <a:ext cx="8115126" cy="1295400"/>
        </p:xfrm>
        <a:graphic>
          <a:graphicData uri="http://schemas.openxmlformats.org/drawingml/2006/table">
            <a:tbl>
              <a:tblPr firstRow="1" bandRow="1">
                <a:tableStyleId>{5C22544A-7EE6-4342-B048-85BDC9FD1C3A}</a:tableStyleId>
              </a:tblPr>
              <a:tblGrid>
                <a:gridCol w="4057163">
                  <a:extLst>
                    <a:ext uri="{9D8B030D-6E8A-4147-A177-3AD203B41FA5}">
                      <a16:colId xmlns:a16="http://schemas.microsoft.com/office/drawing/2014/main" val="4041580095"/>
                    </a:ext>
                  </a:extLst>
                </a:gridCol>
                <a:gridCol w="4057963">
                  <a:extLst>
                    <a:ext uri="{9D8B030D-6E8A-4147-A177-3AD203B41FA5}">
                      <a16:colId xmlns:a16="http://schemas.microsoft.com/office/drawing/2014/main" val="680761521"/>
                    </a:ext>
                  </a:extLst>
                </a:gridCol>
              </a:tblGrid>
              <a:tr h="216567">
                <a:tc>
                  <a:txBody>
                    <a:bodyPr/>
                    <a:lstStyle/>
                    <a:p>
                      <a:pPr algn="r"/>
                      <a:r>
                        <a:rPr lang="en-US" sz="1100" b="1" dirty="0">
                          <a:solidFill>
                            <a:schemeClr val="bg1"/>
                          </a:solidFill>
                          <a:latin typeface="Arial Narrow" panose="020B0606020202030204" pitchFamily="34" charset="0"/>
                        </a:rPr>
                        <a:t>Fund Launch Date</a:t>
                      </a:r>
                    </a:p>
                  </a:txBody>
                  <a:tcPr anchor="ctr">
                    <a:lnL w="12700" cmpd="sng">
                      <a:noFill/>
                    </a:lnL>
                    <a:lnR w="12700" cap="flat" cmpd="sng" algn="ctr">
                      <a:solidFill>
                        <a:schemeClr val="bg1"/>
                      </a:solidFill>
                      <a:prstDash val="solid"/>
                      <a:round/>
                      <a:headEnd type="none" w="med" len="med"/>
                      <a:tailEnd type="none" w="med" len="med"/>
                    </a:lnR>
                    <a:lnT w="381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r>
                        <a:rPr lang="en-US" sz="1100" b="1" dirty="0">
                          <a:solidFill>
                            <a:schemeClr val="tx1"/>
                          </a:solidFill>
                          <a:latin typeface="Arial Narrow" panose="020B0606020202030204" pitchFamily="34" charset="0"/>
                        </a:rPr>
                        <a:t>September 3</a:t>
                      </a:r>
                      <a:r>
                        <a:rPr lang="en-US" sz="1100" b="1" baseline="30000" dirty="0">
                          <a:solidFill>
                            <a:schemeClr val="tx1"/>
                          </a:solidFill>
                          <a:latin typeface="Arial Narrow" panose="020B0606020202030204" pitchFamily="34" charset="0"/>
                        </a:rPr>
                        <a:t>rd</a:t>
                      </a:r>
                      <a:r>
                        <a:rPr lang="en-US" sz="1100" b="1" dirty="0">
                          <a:solidFill>
                            <a:schemeClr val="tx1"/>
                          </a:solidFill>
                          <a:latin typeface="Arial Narrow" panose="020B0606020202030204" pitchFamily="34" charset="0"/>
                        </a:rPr>
                        <a:t>, 2013</a:t>
                      </a:r>
                    </a:p>
                  </a:txBody>
                  <a:tcPr anchor="ctr">
                    <a:lnL w="1270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4205556"/>
                  </a:ext>
                </a:extLst>
              </a:tr>
              <a:tr h="216567">
                <a:tc>
                  <a:txBody>
                    <a:bodyPr/>
                    <a:lstStyle/>
                    <a:p>
                      <a:pPr algn="r"/>
                      <a:r>
                        <a:rPr lang="en-US" sz="1100" b="1" dirty="0">
                          <a:solidFill>
                            <a:schemeClr val="bg1"/>
                          </a:solidFill>
                          <a:latin typeface="Arial Narrow" panose="020B0606020202030204" pitchFamily="34" charset="0"/>
                        </a:rPr>
                        <a:t>Lead / Back-Up Portfolio Manager</a:t>
                      </a:r>
                    </a:p>
                  </a:txBody>
                  <a:tcPr anchor="ctr">
                    <a:lnL w="12700" cmpd="sng">
                      <a:noFill/>
                    </a:lnL>
                    <a:lnR w="12700" cap="flat" cmpd="sng" algn="ctr">
                      <a:solidFill>
                        <a:schemeClr val="bg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r>
                        <a:rPr lang="en-US" sz="1100" b="1" dirty="0">
                          <a:solidFill>
                            <a:schemeClr val="tx1"/>
                          </a:solidFill>
                          <a:latin typeface="Arial Narrow" panose="020B0606020202030204" pitchFamily="34" charset="0"/>
                        </a:rPr>
                        <a:t>Frank Olszewski / Guillaume </a:t>
                      </a:r>
                      <a:r>
                        <a:rPr lang="en-US" sz="1100" b="1" dirty="0" err="1">
                          <a:solidFill>
                            <a:schemeClr val="tx1"/>
                          </a:solidFill>
                          <a:latin typeface="Arial Narrow" panose="020B0606020202030204" pitchFamily="34" charset="0"/>
                        </a:rPr>
                        <a:t>Arnould</a:t>
                      </a:r>
                      <a:endParaRPr lang="en-US" sz="1100" b="1" dirty="0">
                        <a:solidFill>
                          <a:schemeClr val="tx1"/>
                        </a:solidFill>
                        <a:latin typeface="Arial Narrow" panose="020B0606020202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74482509"/>
                  </a:ext>
                </a:extLst>
              </a:tr>
              <a:tr h="216567">
                <a:tc>
                  <a:txBody>
                    <a:bodyPr/>
                    <a:lstStyle/>
                    <a:p>
                      <a:pPr algn="r"/>
                      <a:r>
                        <a:rPr lang="en-US" sz="1100" b="1" dirty="0">
                          <a:solidFill>
                            <a:schemeClr val="bg1"/>
                          </a:solidFill>
                          <a:latin typeface="Arial Narrow" panose="020B0606020202030204" pitchFamily="34" charset="0"/>
                        </a:rPr>
                        <a:t>Legal / Regulatory Status</a:t>
                      </a:r>
                    </a:p>
                  </a:txBody>
                  <a:tcPr anchor="ctr">
                    <a:lnL w="12700" cmpd="sng">
                      <a:noFill/>
                    </a:lnL>
                    <a:lnR w="12700" cap="flat" cmpd="sng" algn="ctr">
                      <a:solidFill>
                        <a:schemeClr val="bg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lvl="0"/>
                      <a:r>
                        <a:rPr lang="en-GB" sz="1100" b="1" kern="1200" dirty="0">
                          <a:solidFill>
                            <a:schemeClr val="tx1"/>
                          </a:solidFill>
                          <a:effectLst/>
                          <a:latin typeface="Arial Narrow" panose="020B0606020202030204" pitchFamily="34" charset="0"/>
                          <a:ea typeface="+mn-ea"/>
                          <a:cs typeface="+mn-cs"/>
                        </a:rPr>
                        <a:t>SICAV (Luxembourg domiciled) / UCITS</a:t>
                      </a:r>
                      <a:endParaRPr lang="en-US" sz="1100" b="1" kern="1200" dirty="0">
                        <a:solidFill>
                          <a:schemeClr val="tx1"/>
                        </a:solidFill>
                        <a:effectLst/>
                        <a:latin typeface="Arial Narrow" panose="020B0606020202030204" pitchFamily="34" charset="0"/>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8354331"/>
                  </a:ext>
                </a:extLst>
              </a:tr>
              <a:tr h="216567">
                <a:tc>
                  <a:txBody>
                    <a:bodyPr/>
                    <a:lstStyle/>
                    <a:p>
                      <a:pPr algn="r"/>
                      <a:r>
                        <a:rPr lang="en-US" sz="1100" b="1" dirty="0">
                          <a:solidFill>
                            <a:schemeClr val="bg1"/>
                          </a:solidFill>
                          <a:latin typeface="Arial Narrow" panose="020B0606020202030204" pitchFamily="34" charset="0"/>
                        </a:rPr>
                        <a:t>Fund AUM as at March 31</a:t>
                      </a:r>
                      <a:r>
                        <a:rPr lang="en-US" sz="1100" b="1" baseline="30000" dirty="0">
                          <a:solidFill>
                            <a:schemeClr val="bg1"/>
                          </a:solidFill>
                          <a:latin typeface="Arial Narrow" panose="020B0606020202030204" pitchFamily="34" charset="0"/>
                        </a:rPr>
                        <a:t>st</a:t>
                      </a:r>
                      <a:r>
                        <a:rPr lang="en-US" sz="1100" b="1" dirty="0">
                          <a:solidFill>
                            <a:schemeClr val="bg1"/>
                          </a:solidFill>
                          <a:latin typeface="Arial Narrow" panose="020B0606020202030204" pitchFamily="34" charset="0"/>
                        </a:rPr>
                        <a:t>, 2026 </a:t>
                      </a:r>
                    </a:p>
                  </a:txBody>
                  <a:tcPr anchor="ctr">
                    <a:lnL w="12700" cmpd="sng">
                      <a:noFill/>
                    </a:lnL>
                    <a:lnR w="12700" cap="flat" cmpd="sng" algn="ctr">
                      <a:solidFill>
                        <a:schemeClr val="bg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lvl="0"/>
                      <a:r>
                        <a:rPr lang="en-US" sz="1100" b="1" kern="1200" dirty="0">
                          <a:solidFill>
                            <a:schemeClr val="tx1"/>
                          </a:solidFill>
                          <a:effectLst/>
                          <a:latin typeface="Arial Narrow" panose="020B0606020202030204" pitchFamily="34" charset="0"/>
                          <a:ea typeface="+mn-ea"/>
                          <a:cs typeface="+mn-cs"/>
                        </a:rPr>
                        <a:t>USD 2.0 billion</a:t>
                      </a:r>
                    </a:p>
                  </a:txBody>
                  <a:tcPr anchor="ctr">
                    <a:lnL w="1270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6685430"/>
                  </a:ext>
                </a:extLst>
              </a:tr>
              <a:tr h="216567">
                <a:tc>
                  <a:txBody>
                    <a:bodyPr/>
                    <a:lstStyle/>
                    <a:p>
                      <a:pPr algn="r"/>
                      <a:r>
                        <a:rPr lang="en-US" sz="1100" b="1" dirty="0">
                          <a:solidFill>
                            <a:schemeClr val="bg1"/>
                          </a:solidFill>
                          <a:latin typeface="Arial Narrow" panose="020B0606020202030204" pitchFamily="34" charset="0"/>
                        </a:rPr>
                        <a:t>Investment approach</a:t>
                      </a:r>
                    </a:p>
                  </a:txBody>
                  <a:tcPr anchor="ctr">
                    <a:lnL w="12700" cmpd="sng">
                      <a:noFill/>
                    </a:lnL>
                    <a:lnR w="12700" cap="flat" cmpd="sng" algn="ctr">
                      <a:solidFill>
                        <a:schemeClr val="bg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lvl="0"/>
                      <a:r>
                        <a:rPr lang="en-GB" sz="1100" b="1" kern="1200" dirty="0">
                          <a:solidFill>
                            <a:schemeClr val="tx1"/>
                          </a:solidFill>
                          <a:effectLst/>
                          <a:latin typeface="Arial Narrow" panose="020B0606020202030204" pitchFamily="34" charset="0"/>
                          <a:ea typeface="+mn-ea"/>
                          <a:cs typeface="+mn-cs"/>
                        </a:rPr>
                        <a:t>The fund is actively managed without reference to any benchmark </a:t>
                      </a:r>
                      <a:endParaRPr lang="en-US" sz="1100" b="1" kern="1200" dirty="0">
                        <a:solidFill>
                          <a:schemeClr val="tx1"/>
                        </a:solidFill>
                        <a:effectLst/>
                        <a:latin typeface="Arial Narrow" panose="020B0606020202030204" pitchFamily="34" charset="0"/>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99039192"/>
                  </a:ext>
                </a:extLst>
              </a:tr>
            </a:tbl>
          </a:graphicData>
        </a:graphic>
      </p:graphicFrame>
      <p:sp>
        <p:nvSpPr>
          <p:cNvPr id="8" name="Rectangle 7">
            <a:extLst>
              <a:ext uri="{FF2B5EF4-FFF2-40B4-BE49-F238E27FC236}">
                <a16:creationId xmlns:a16="http://schemas.microsoft.com/office/drawing/2014/main" id="{58E52184-8E68-CB0C-144D-D7AB2ABA8603}"/>
              </a:ext>
            </a:extLst>
          </p:cNvPr>
          <p:cNvSpPr/>
          <p:nvPr/>
        </p:nvSpPr>
        <p:spPr>
          <a:xfrm>
            <a:off x="1511063" y="2852936"/>
            <a:ext cx="2022468" cy="2718185"/>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p>
            <a:pPr algn="ctr">
              <a:lnSpc>
                <a:spcPct val="90000"/>
              </a:lnSpc>
              <a:spcBef>
                <a:spcPts val="500"/>
              </a:spcBef>
              <a:spcAft>
                <a:spcPts val="500"/>
              </a:spcAft>
              <a:buClr>
                <a:srgbClr val="007BC4"/>
              </a:buClr>
            </a:pPr>
            <a:endParaRPr lang="en-GB" sz="1400" dirty="0">
              <a:solidFill>
                <a:srgbClr val="575757"/>
              </a:solidFill>
              <a:cs typeface="Arial" panose="020B0604020202020204" pitchFamily="34" charset="0"/>
            </a:endParaRPr>
          </a:p>
        </p:txBody>
      </p:sp>
      <p:sp>
        <p:nvSpPr>
          <p:cNvPr id="9" name="Rectangle 8">
            <a:extLst>
              <a:ext uri="{FF2B5EF4-FFF2-40B4-BE49-F238E27FC236}">
                <a16:creationId xmlns:a16="http://schemas.microsoft.com/office/drawing/2014/main" id="{8DB34DF3-E50C-34BD-A26A-4366D62B8EA1}"/>
              </a:ext>
            </a:extLst>
          </p:cNvPr>
          <p:cNvSpPr/>
          <p:nvPr/>
        </p:nvSpPr>
        <p:spPr>
          <a:xfrm>
            <a:off x="3774252" y="2852936"/>
            <a:ext cx="2022468" cy="2718186"/>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p>
            <a:pPr algn="ctr">
              <a:lnSpc>
                <a:spcPct val="90000"/>
              </a:lnSpc>
              <a:spcBef>
                <a:spcPts val="500"/>
              </a:spcBef>
              <a:spcAft>
                <a:spcPts val="500"/>
              </a:spcAft>
              <a:buClr>
                <a:srgbClr val="007BC4"/>
              </a:buClr>
            </a:pPr>
            <a:endParaRPr lang="en-GB" sz="1400" dirty="0" err="1">
              <a:solidFill>
                <a:srgbClr val="575757"/>
              </a:solidFill>
              <a:cs typeface="Arial" panose="020B0604020202020204" pitchFamily="34" charset="0"/>
            </a:endParaRPr>
          </a:p>
        </p:txBody>
      </p:sp>
      <p:sp>
        <p:nvSpPr>
          <p:cNvPr id="10" name="Rectangle 9">
            <a:extLst>
              <a:ext uri="{FF2B5EF4-FFF2-40B4-BE49-F238E27FC236}">
                <a16:creationId xmlns:a16="http://schemas.microsoft.com/office/drawing/2014/main" id="{75780004-2DF8-70C1-B44E-D11EB4972317}"/>
              </a:ext>
            </a:extLst>
          </p:cNvPr>
          <p:cNvSpPr/>
          <p:nvPr/>
        </p:nvSpPr>
        <p:spPr>
          <a:xfrm>
            <a:off x="6037441" y="2852936"/>
            <a:ext cx="2022468" cy="2718186"/>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p>
            <a:pPr algn="ctr">
              <a:lnSpc>
                <a:spcPct val="90000"/>
              </a:lnSpc>
              <a:spcBef>
                <a:spcPts val="500"/>
              </a:spcBef>
              <a:spcAft>
                <a:spcPts val="500"/>
              </a:spcAft>
              <a:buClr>
                <a:srgbClr val="007BC4"/>
              </a:buClr>
            </a:pPr>
            <a:endParaRPr lang="en-GB" sz="1400" dirty="0" err="1">
              <a:solidFill>
                <a:srgbClr val="575757"/>
              </a:solidFill>
              <a:cs typeface="Arial" panose="020B0604020202020204" pitchFamily="34" charset="0"/>
            </a:endParaRPr>
          </a:p>
        </p:txBody>
      </p:sp>
      <p:sp>
        <p:nvSpPr>
          <p:cNvPr id="11" name="Rectangle 10">
            <a:extLst>
              <a:ext uri="{FF2B5EF4-FFF2-40B4-BE49-F238E27FC236}">
                <a16:creationId xmlns:a16="http://schemas.microsoft.com/office/drawing/2014/main" id="{87B9E0BE-33C5-049F-B52F-6B2A4A3A5D52}"/>
              </a:ext>
            </a:extLst>
          </p:cNvPr>
          <p:cNvSpPr/>
          <p:nvPr/>
        </p:nvSpPr>
        <p:spPr>
          <a:xfrm>
            <a:off x="8300630" y="2852935"/>
            <a:ext cx="2022468" cy="2718187"/>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p>
            <a:pPr algn="ctr">
              <a:lnSpc>
                <a:spcPct val="90000"/>
              </a:lnSpc>
              <a:spcBef>
                <a:spcPts val="500"/>
              </a:spcBef>
              <a:spcAft>
                <a:spcPts val="500"/>
              </a:spcAft>
              <a:buClr>
                <a:srgbClr val="007BC4"/>
              </a:buClr>
            </a:pPr>
            <a:endParaRPr lang="en-GB" sz="1400" dirty="0" err="1">
              <a:solidFill>
                <a:srgbClr val="575757"/>
              </a:solidFill>
              <a:cs typeface="Arial" panose="020B0604020202020204" pitchFamily="34" charset="0"/>
            </a:endParaRPr>
          </a:p>
        </p:txBody>
      </p:sp>
      <p:graphicFrame>
        <p:nvGraphicFramePr>
          <p:cNvPr id="15" name="Table 14">
            <a:extLst>
              <a:ext uri="{FF2B5EF4-FFF2-40B4-BE49-F238E27FC236}">
                <a16:creationId xmlns:a16="http://schemas.microsoft.com/office/drawing/2014/main" id="{E17E99F1-DB6C-6CFB-40C0-37F279EBBE32}"/>
              </a:ext>
            </a:extLst>
          </p:cNvPr>
          <p:cNvGraphicFramePr>
            <a:graphicFrameLocks noGrp="1"/>
          </p:cNvGraphicFramePr>
          <p:nvPr>
            <p:custDataLst>
              <p:tags r:id="rId2"/>
            </p:custDataLst>
            <p:extLst>
              <p:ext uri="{D42A27DB-BD31-4B8C-83A1-F6EECF244321}">
                <p14:modId xmlns:p14="http://schemas.microsoft.com/office/powerpoint/2010/main" val="2691798175"/>
              </p:ext>
            </p:extLst>
          </p:nvPr>
        </p:nvGraphicFramePr>
        <p:xfrm>
          <a:off x="1487488" y="3944664"/>
          <a:ext cx="8927713" cy="1530096"/>
        </p:xfrm>
        <a:graphic>
          <a:graphicData uri="http://schemas.openxmlformats.org/drawingml/2006/table">
            <a:tbl>
              <a:tblPr firstRow="1" bandRow="1">
                <a:tableStyleId>{5C22544A-7EE6-4342-B048-85BDC9FD1C3A}</a:tableStyleId>
              </a:tblPr>
              <a:tblGrid>
                <a:gridCol w="2158788">
                  <a:extLst>
                    <a:ext uri="{9D8B030D-6E8A-4147-A177-3AD203B41FA5}">
                      <a16:colId xmlns:a16="http://schemas.microsoft.com/office/drawing/2014/main" val="71286563"/>
                    </a:ext>
                  </a:extLst>
                </a:gridCol>
                <a:gridCol w="2305069">
                  <a:extLst>
                    <a:ext uri="{9D8B030D-6E8A-4147-A177-3AD203B41FA5}">
                      <a16:colId xmlns:a16="http://schemas.microsoft.com/office/drawing/2014/main" val="1517882464"/>
                    </a:ext>
                  </a:extLst>
                </a:gridCol>
                <a:gridCol w="2265499">
                  <a:extLst>
                    <a:ext uri="{9D8B030D-6E8A-4147-A177-3AD203B41FA5}">
                      <a16:colId xmlns:a16="http://schemas.microsoft.com/office/drawing/2014/main" val="2060584810"/>
                    </a:ext>
                  </a:extLst>
                </a:gridCol>
                <a:gridCol w="2198357">
                  <a:extLst>
                    <a:ext uri="{9D8B030D-6E8A-4147-A177-3AD203B41FA5}">
                      <a16:colId xmlns:a16="http://schemas.microsoft.com/office/drawing/2014/main" val="3385596510"/>
                    </a:ext>
                  </a:extLst>
                </a:gridCol>
              </a:tblGrid>
              <a:tr h="3617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accent5"/>
                          </a:solidFill>
                          <a:latin typeface="Arial Narrow" panose="020B0606020202030204" pitchFamily="34" charset="0"/>
                        </a:rPr>
                        <a:t>USD </a:t>
                      </a:r>
                      <a:r>
                        <a:rPr kumimoji="0" lang="en-GB" sz="1800" b="1" i="0" u="none" strike="noStrike" kern="1200" cap="none" spc="0" normalizeH="0" baseline="0" noProof="0" dirty="0">
                          <a:ln>
                            <a:noFill/>
                          </a:ln>
                          <a:solidFill>
                            <a:schemeClr val="accent5"/>
                          </a:solidFill>
                          <a:effectLst/>
                          <a:uLnTx/>
                          <a:uFillTx/>
                          <a:latin typeface="Arial Narrow" panose="020B0606020202030204" pitchFamily="34" charset="0"/>
                        </a:rPr>
                        <a:t>65 billion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chemeClr val="accent5"/>
                          </a:solidFill>
                          <a:effectLst/>
                          <a:uLnTx/>
                          <a:uFillTx/>
                          <a:latin typeface="Arial Narrow" panose="020B0606020202030204" pitchFamily="34" charset="0"/>
                          <a:ea typeface="+mn-ea"/>
                          <a:cs typeface="Arial" charset="0"/>
                        </a:rPr>
                        <a:t>22 years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accent5"/>
                          </a:solidFill>
                          <a:latin typeface="Arial Narrow" panose="020B0606020202030204" pitchFamily="34" charset="0"/>
                        </a:rPr>
                        <a:t>3</a:t>
                      </a:r>
                      <a:r>
                        <a:rPr lang="en-GB" sz="1800" b="1" dirty="0">
                          <a:solidFill>
                            <a:srgbClr val="DE6106"/>
                          </a:solidFill>
                          <a:latin typeface="Arial Narrow" panose="020B0606020202030204" pitchFamily="34" charset="0"/>
                        </a:rPr>
                        <a:t> </a:t>
                      </a:r>
                      <a:endParaRPr kumimoji="0" lang="en-GB" sz="1800" b="1" i="0" u="none" strike="noStrike" kern="1200" cap="none" spc="0" normalizeH="0" baseline="0" noProof="0" dirty="0">
                        <a:ln>
                          <a:noFill/>
                        </a:ln>
                        <a:solidFill>
                          <a:srgbClr val="DE6106"/>
                        </a:solidFill>
                        <a:effectLst/>
                        <a:uLnTx/>
                        <a:uFillTx/>
                        <a:latin typeface="Arial Narrow" panose="020B060602020203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accent5"/>
                          </a:solidFill>
                          <a:latin typeface="Arial Narrow" panose="020B0606020202030204" pitchFamily="34" charset="0"/>
                        </a:rPr>
                        <a:t>5</a:t>
                      </a:r>
                      <a:r>
                        <a:rPr lang="en-GB" sz="1800" b="1" dirty="0">
                          <a:solidFill>
                            <a:srgbClr val="DE6106"/>
                          </a:solidFill>
                          <a:latin typeface="Arial Narrow" panose="020B0606020202030204" pitchFamily="34" charset="0"/>
                        </a:rPr>
                        <a:t> </a:t>
                      </a:r>
                      <a:endParaRPr kumimoji="0" lang="en-GB" sz="1800" b="1" i="0" u="none" strike="noStrike" kern="1200" cap="none" spc="0" normalizeH="0" baseline="0" noProof="0" dirty="0">
                        <a:ln>
                          <a:noFill/>
                        </a:ln>
                        <a:solidFill>
                          <a:srgbClr val="DE6106"/>
                        </a:solidFill>
                        <a:effectLst/>
                        <a:uLnTx/>
                        <a:uFillTx/>
                        <a:latin typeface="Arial Narrow" panose="020B060602020203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54534108"/>
                  </a:ext>
                </a:extLst>
              </a:tr>
              <a:tr h="1151458">
                <a:tc>
                  <a:txBody>
                    <a:bodyPr/>
                    <a:lstStyle/>
                    <a:p>
                      <a:pPr algn="ctr">
                        <a:lnSpc>
                          <a:spcPct val="90000"/>
                        </a:lnSpc>
                        <a:spcBef>
                          <a:spcPts val="0"/>
                        </a:spcBef>
                        <a:spcAft>
                          <a:spcPts val="0"/>
                        </a:spcAft>
                        <a:buClr>
                          <a:srgbClr val="007BC4"/>
                        </a:buClr>
                      </a:pPr>
                      <a:r>
                        <a:rPr lang="en-GB" sz="1100" dirty="0">
                          <a:solidFill>
                            <a:schemeClr val="tx1"/>
                          </a:solidFill>
                          <a:latin typeface="Arial Narrow" panose="020B0606020202030204" pitchFamily="34" charset="0"/>
                          <a:cs typeface="Arial" panose="020B0604020202020204" pitchFamily="34" charset="0"/>
                        </a:rPr>
                        <a:t>Assets Under Management       in US Corporate Credit</a:t>
                      </a:r>
                    </a:p>
                    <a:p>
                      <a:pPr algn="ctr">
                        <a:lnSpc>
                          <a:spcPct val="90000"/>
                        </a:lnSpc>
                        <a:spcBef>
                          <a:spcPts val="0"/>
                        </a:spcBef>
                        <a:spcAft>
                          <a:spcPts val="0"/>
                        </a:spcAft>
                        <a:buClr>
                          <a:srgbClr val="007BC4"/>
                        </a:buClr>
                      </a:pPr>
                      <a:r>
                        <a:rPr lang="en-GB" sz="1100" dirty="0">
                          <a:solidFill>
                            <a:schemeClr val="tx1"/>
                          </a:solidFill>
                          <a:latin typeface="Arial Narrow" panose="020B0606020202030204" pitchFamily="34" charset="0"/>
                          <a:cs typeface="Arial" panose="020B0604020202020204" pitchFamily="34" charset="0"/>
                        </a:rPr>
                        <a:t>(Investment Grade, High Yield and Structured Credit) </a:t>
                      </a:r>
                      <a:r>
                        <a:rPr lang="en-GB" sz="1100" b="0" i="1" dirty="0">
                          <a:solidFill>
                            <a:schemeClr val="accent5"/>
                          </a:solidFill>
                          <a:latin typeface="Arial Narrow" panose="020B0606020202030204" pitchFamily="34" charset="0"/>
                          <a:cs typeface="Arial" panose="020B0604020202020204" pitchFamily="34" charset="0"/>
                        </a:rPr>
                        <a:t>of which USD 41 billion is in Investment Grade bonds.</a:t>
                      </a:r>
                    </a:p>
                    <a:p>
                      <a:pPr algn="ctr"/>
                      <a:endParaRPr lang="en-GB" sz="1100" dirty="0">
                        <a:latin typeface="Arial Narrow" panose="020B0606020202030204" pitchFamily="34" charset="0"/>
                      </a:endParaRPr>
                    </a:p>
                  </a:txBody>
                  <a:tcPr marL="216000" marR="25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Arial Narrow" panose="020B0606020202030204" pitchFamily="34" charset="0"/>
                          <a:cs typeface="Arial" panose="020B0604020202020204" pitchFamily="34" charset="0"/>
                        </a:rPr>
                        <a:t>Experience managing US Investment Grade strategies through multiple market conditions</a:t>
                      </a:r>
                    </a:p>
                    <a:p>
                      <a:pPr algn="ctr"/>
                      <a:endParaRPr lang="en-GB" sz="1100" dirty="0">
                        <a:latin typeface="Arial Narrow" panose="020B0606020202030204" pitchFamily="34" charset="0"/>
                      </a:endParaRPr>
                    </a:p>
                  </a:txBody>
                  <a:tcPr marL="216000" marR="25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100" dirty="0">
                          <a:solidFill>
                            <a:schemeClr val="tx1"/>
                          </a:solidFill>
                          <a:latin typeface="Arial Narrow" panose="020B0606020202030204" pitchFamily="34" charset="0"/>
                          <a:cs typeface="Arial" panose="020B0604020202020204" pitchFamily="34" charset="0"/>
                        </a:rPr>
                        <a:t>Active US Investment Grade strategies (USD 6.8 billion) with different interest rate sensitivity</a:t>
                      </a:r>
                      <a:endParaRPr lang="en-GB" sz="1100" dirty="0">
                        <a:latin typeface="Arial Narrow" panose="020B0606020202030204" pitchFamily="34" charset="0"/>
                      </a:endParaRPr>
                    </a:p>
                  </a:txBody>
                  <a:tcPr marL="216000" marR="25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Arial Narrow" panose="020B0606020202030204" pitchFamily="34" charset="0"/>
                          <a:cs typeface="Arial" panose="020B0604020202020204" pitchFamily="34" charset="0"/>
                        </a:rPr>
                        <a:t>Continents make up our US Active Investment Grade client base</a:t>
                      </a:r>
                    </a:p>
                    <a:p>
                      <a:pPr algn="ctr"/>
                      <a:endParaRPr lang="en-GB" sz="1100" dirty="0">
                        <a:latin typeface="Arial Narrow" panose="020B0606020202030204" pitchFamily="34" charset="0"/>
                      </a:endParaRPr>
                    </a:p>
                  </a:txBody>
                  <a:tcPr marL="216000" marR="25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53957840"/>
                  </a:ext>
                </a:extLst>
              </a:tr>
            </a:tbl>
          </a:graphicData>
        </a:graphic>
      </p:graphicFrame>
      <p:cxnSp>
        <p:nvCxnSpPr>
          <p:cNvPr id="16" name="Straight Connector 15">
            <a:extLst>
              <a:ext uri="{FF2B5EF4-FFF2-40B4-BE49-F238E27FC236}">
                <a16:creationId xmlns:a16="http://schemas.microsoft.com/office/drawing/2014/main" id="{DB782EA9-D607-D8D0-99FC-E1BA2D660FF0}"/>
              </a:ext>
            </a:extLst>
          </p:cNvPr>
          <p:cNvCxnSpPr>
            <a:cxnSpLocks/>
          </p:cNvCxnSpPr>
          <p:nvPr/>
        </p:nvCxnSpPr>
        <p:spPr>
          <a:xfrm>
            <a:off x="1511063" y="2856874"/>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410E99F-69F5-12A1-2AFE-FC945F062A67}"/>
              </a:ext>
            </a:extLst>
          </p:cNvPr>
          <p:cNvCxnSpPr>
            <a:cxnSpLocks/>
          </p:cNvCxnSpPr>
          <p:nvPr/>
        </p:nvCxnSpPr>
        <p:spPr>
          <a:xfrm>
            <a:off x="1520587" y="5571122"/>
            <a:ext cx="2012944"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8B17BC0-FE76-B38E-4CB6-36A72B75C90D}"/>
              </a:ext>
            </a:extLst>
          </p:cNvPr>
          <p:cNvCxnSpPr>
            <a:cxnSpLocks/>
          </p:cNvCxnSpPr>
          <p:nvPr/>
        </p:nvCxnSpPr>
        <p:spPr>
          <a:xfrm>
            <a:off x="3774252" y="2856874"/>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4F3482A-5EAF-FA15-B75F-EF58538F0DFD}"/>
              </a:ext>
            </a:extLst>
          </p:cNvPr>
          <p:cNvCxnSpPr>
            <a:cxnSpLocks/>
          </p:cNvCxnSpPr>
          <p:nvPr/>
        </p:nvCxnSpPr>
        <p:spPr>
          <a:xfrm>
            <a:off x="3774252" y="5571122"/>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B6BA475-F094-1F88-A168-87E2DB7BDD2F}"/>
              </a:ext>
            </a:extLst>
          </p:cNvPr>
          <p:cNvCxnSpPr>
            <a:cxnSpLocks/>
          </p:cNvCxnSpPr>
          <p:nvPr/>
        </p:nvCxnSpPr>
        <p:spPr>
          <a:xfrm>
            <a:off x="6037441" y="2856874"/>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53589F3-D56A-1FA5-D74C-D602BF4E346D}"/>
              </a:ext>
            </a:extLst>
          </p:cNvPr>
          <p:cNvCxnSpPr>
            <a:cxnSpLocks/>
          </p:cNvCxnSpPr>
          <p:nvPr/>
        </p:nvCxnSpPr>
        <p:spPr>
          <a:xfrm>
            <a:off x="6037441" y="5571122"/>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2A2C0C7-30C5-E9D2-4A1B-3B2DF3EC2B52}"/>
              </a:ext>
            </a:extLst>
          </p:cNvPr>
          <p:cNvCxnSpPr>
            <a:cxnSpLocks/>
          </p:cNvCxnSpPr>
          <p:nvPr/>
        </p:nvCxnSpPr>
        <p:spPr>
          <a:xfrm>
            <a:off x="8298392" y="2852936"/>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0473E33-A534-AF59-DB98-241EEB36AC74}"/>
              </a:ext>
            </a:extLst>
          </p:cNvPr>
          <p:cNvCxnSpPr>
            <a:cxnSpLocks/>
          </p:cNvCxnSpPr>
          <p:nvPr/>
        </p:nvCxnSpPr>
        <p:spPr>
          <a:xfrm>
            <a:off x="8298392" y="5567184"/>
            <a:ext cx="2022468" cy="0"/>
          </a:xfrm>
          <a:prstGeom prst="line">
            <a:avLst/>
          </a:prstGeom>
          <a:ln w="25400">
            <a:solidFill>
              <a:schemeClr val="tx2"/>
            </a:solidFill>
            <a:prstDash val="solid"/>
          </a:ln>
        </p:spPr>
        <p:style>
          <a:lnRef idx="1">
            <a:schemeClr val="accent1"/>
          </a:lnRef>
          <a:fillRef idx="0">
            <a:schemeClr val="accent1"/>
          </a:fillRef>
          <a:effectRef idx="0">
            <a:schemeClr val="accent1"/>
          </a:effectRef>
          <a:fontRef idx="minor">
            <a:schemeClr val="tx1"/>
          </a:fontRef>
        </p:style>
      </p:cxnSp>
      <p:pic>
        <p:nvPicPr>
          <p:cNvPr id="25" name="Image 14">
            <a:extLst>
              <a:ext uri="{FF2B5EF4-FFF2-40B4-BE49-F238E27FC236}">
                <a16:creationId xmlns:a16="http://schemas.microsoft.com/office/drawing/2014/main" id="{B648E18E-CE8E-647C-1738-AE3B40F34D16}"/>
              </a:ext>
            </a:extLst>
          </p:cNvPr>
          <p:cNvPicPr>
            <a:picLocks noChangeAspect="1"/>
          </p:cNvPicPr>
          <p:nvPr/>
        </p:nvPicPr>
        <p:blipFill>
          <a:blip r:embed="rId4"/>
          <a:stretch>
            <a:fillRect/>
          </a:stretch>
        </p:blipFill>
        <p:spPr>
          <a:xfrm>
            <a:off x="8910906" y="2917137"/>
            <a:ext cx="797440" cy="967265"/>
          </a:xfrm>
          <a:prstGeom prst="rect">
            <a:avLst/>
          </a:prstGeom>
        </p:spPr>
      </p:pic>
      <p:pic>
        <p:nvPicPr>
          <p:cNvPr id="26" name="Picture 13">
            <a:extLst>
              <a:ext uri="{FF2B5EF4-FFF2-40B4-BE49-F238E27FC236}">
                <a16:creationId xmlns:a16="http://schemas.microsoft.com/office/drawing/2014/main" id="{26DD5A0C-D4C3-76EA-F326-BF75D56D03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764" y="2962416"/>
            <a:ext cx="433419" cy="781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Image 7" descr="Pictos_Objects-1_4.eps">
            <a:extLst>
              <a:ext uri="{FF2B5EF4-FFF2-40B4-BE49-F238E27FC236}">
                <a16:creationId xmlns:a16="http://schemas.microsoft.com/office/drawing/2014/main" id="{0A6877FD-ED8C-89D3-BA3D-245911C8853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78048" y="2922253"/>
            <a:ext cx="814877" cy="935257"/>
          </a:xfrm>
          <a:prstGeom prst="rect">
            <a:avLst/>
          </a:prstGeom>
        </p:spPr>
      </p:pic>
      <p:pic>
        <p:nvPicPr>
          <p:cNvPr id="30" name="Image 9" descr="Pictos_Objects-2_5.eps">
            <a:extLst>
              <a:ext uri="{FF2B5EF4-FFF2-40B4-BE49-F238E27FC236}">
                <a16:creationId xmlns:a16="http://schemas.microsoft.com/office/drawing/2014/main" id="{869A0452-634C-D9CD-749D-192158CF579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27111" y="3035718"/>
            <a:ext cx="952116" cy="672081"/>
          </a:xfrm>
          <a:prstGeom prst="rect">
            <a:avLst/>
          </a:prstGeom>
        </p:spPr>
      </p:pic>
    </p:spTree>
    <p:extLst>
      <p:ext uri="{BB962C8B-B14F-4D97-AF65-F5344CB8AC3E}">
        <p14:creationId xmlns:p14="http://schemas.microsoft.com/office/powerpoint/2010/main" val="3090787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4701B-9B73-E510-D31A-7F13D85A0857}"/>
              </a:ext>
            </a:extLst>
          </p:cNvPr>
          <p:cNvSpPr>
            <a:spLocks noGrp="1"/>
          </p:cNvSpPr>
          <p:nvPr>
            <p:ph type="title"/>
          </p:nvPr>
        </p:nvSpPr>
        <p:spPr/>
        <p:txBody>
          <a:bodyPr/>
          <a:lstStyle/>
          <a:p>
            <a:r>
              <a:rPr lang="en-GB" dirty="0"/>
              <a:t>Disclaimer</a:t>
            </a:r>
          </a:p>
        </p:txBody>
      </p:sp>
      <p:sp>
        <p:nvSpPr>
          <p:cNvPr id="3" name="Text Placeholder 2">
            <a:extLst>
              <a:ext uri="{FF2B5EF4-FFF2-40B4-BE49-F238E27FC236}">
                <a16:creationId xmlns:a16="http://schemas.microsoft.com/office/drawing/2014/main" id="{5405F5CB-0E4B-BA2F-507F-A8E2B0C339FC}"/>
              </a:ext>
            </a:extLst>
          </p:cNvPr>
          <p:cNvSpPr>
            <a:spLocks noGrp="1"/>
          </p:cNvSpPr>
          <p:nvPr>
            <p:ph type="body" sz="quarter" idx="13"/>
          </p:nvPr>
        </p:nvSpPr>
        <p:spPr/>
        <p:txBody>
          <a:bodyPr/>
          <a:lstStyle/>
          <a:p>
            <a:pPr defTabSz="3870325">
              <a:spcBef>
                <a:spcPts val="0"/>
              </a:spcBef>
              <a:spcAft>
                <a:spcPts val="0"/>
              </a:spcAft>
            </a:pPr>
            <a:r>
              <a:rPr lang="en-GB" sz="1200" b="1" dirty="0">
                <a:latin typeface="Arial Narrow" panose="020B0606020202030204" pitchFamily="34" charset="0"/>
              </a:rPr>
              <a:t>Country specific disclaimers - EMEA</a:t>
            </a:r>
          </a:p>
          <a:p>
            <a:pPr defTabSz="3870325">
              <a:spcBef>
                <a:spcPts val="0"/>
              </a:spcBef>
              <a:spcAft>
                <a:spcPts val="0"/>
              </a:spcAft>
            </a:pPr>
            <a:endParaRPr lang="en-GB" b="1" u="sng" dirty="0">
              <a:latin typeface="Arial Narrow" panose="020B0606020202030204" pitchFamily="34" charset="0"/>
            </a:endParaRPr>
          </a:p>
          <a:p>
            <a:pPr>
              <a:defRPr/>
            </a:pPr>
            <a:r>
              <a:rPr lang="en-GB" b="1" u="sng" dirty="0">
                <a:latin typeface="Arial Narrow" panose="020B0606020202030204" pitchFamily="34" charset="0"/>
              </a:rPr>
              <a:t>United Kingdom</a:t>
            </a:r>
            <a:endParaRPr lang="en-GB" u="sng" dirty="0">
              <a:latin typeface="Arial Narrow" panose="020B0606020202030204" pitchFamily="34" charset="0"/>
            </a:endParaRPr>
          </a:p>
          <a:p>
            <a:pPr lvl="0" algn="l" defTabSz="685800">
              <a:lnSpc>
                <a:spcPct val="100000"/>
              </a:lnSpc>
              <a:buClrTx/>
              <a:buSzTx/>
              <a:defRPr/>
            </a:pPr>
            <a:r>
              <a:rPr lang="en-GB" dirty="0">
                <a:latin typeface="Arial Narrow" panose="020B0606020202030204" pitchFamily="34" charset="0"/>
              </a:rPr>
              <a:t>This material has been created by AXA Investment Managers UK Limited, a BNP Paribas company. Such material may be used by JP Morgan Private Bank with their clients in accordance with applicable law and/or regulation, along with its obligations contained within the global distribution contract between J.P. Morgan SE and AXA Investment Managers US Inc.</a:t>
            </a:r>
          </a:p>
          <a:p>
            <a:pPr lvl="0" algn="l" defTabSz="685800">
              <a:lnSpc>
                <a:spcPct val="100000"/>
              </a:lnSpc>
              <a:buClrTx/>
              <a:buSzTx/>
              <a:defRPr/>
            </a:pPr>
            <a:r>
              <a:rPr lang="en-GB" dirty="0">
                <a:latin typeface="Arial Narrow" panose="020B0606020202030204" pitchFamily="34" charset="0"/>
              </a:rPr>
              <a:t>This material is not directed at, nor is it available for distribution to U.S. investors or any persons or groups of persons in any jurisdictions in which AXA Investment Managers, the Group or its affiliates are prohibited by law from making this information available. No representation is made that any of the services, securities or investment funds referred to herein are suitable for any particular investor. </a:t>
            </a:r>
          </a:p>
          <a:p>
            <a:pPr lvl="0" algn="l" defTabSz="685800">
              <a:lnSpc>
                <a:spcPct val="100000"/>
              </a:lnSpc>
              <a:buClrTx/>
              <a:buSzTx/>
              <a:defRPr/>
            </a:pPr>
            <a:r>
              <a:rPr lang="en-GB" dirty="0">
                <a:latin typeface="Arial Narrow" panose="020B0606020202030204" pitchFamily="34" charset="0"/>
              </a:rPr>
              <a:t>This communication does not constitute an offer to buy or sell any AXA Investment Managers group of companies’ (‘the Group’) product or service and should not be regarded as a solicitation, invitation or recommendation to enter into any investment transaction or any other form of planning. It is being provided to you by JP Morgan Private Bank for information purposes only. The views expressed do not constitute investment advice, do not necessarily represent the views of any company within the Group and may be subject to change without notice. Whilst every care is taken, no representation or warranty (including liability towards third parties), express or implied, is made as to the accuracy, reliability or completeness of the information contained herein.</a:t>
            </a:r>
          </a:p>
          <a:p>
            <a:pPr lvl="0" algn="l" defTabSz="685800">
              <a:lnSpc>
                <a:spcPct val="100000"/>
              </a:lnSpc>
              <a:buClrTx/>
              <a:buSzTx/>
              <a:defRPr/>
            </a:pPr>
            <a:r>
              <a:rPr lang="en-GB" dirty="0">
                <a:latin typeface="Arial Narrow" panose="020B0606020202030204" pitchFamily="34" charset="0"/>
              </a:rPr>
              <a:t>Past performance is not a guide to future performance.  The value of investments, and the income from them, can fall as well as rise and investors and/or account holders may not get back the amount originally invested. Due to this an investment is not usually suitable as a short term holding.</a:t>
            </a:r>
          </a:p>
          <a:p>
            <a:pPr lvl="0" algn="l" defTabSz="685800">
              <a:lnSpc>
                <a:spcPct val="100000"/>
              </a:lnSpc>
              <a:buClrTx/>
              <a:buSzTx/>
              <a:defRPr/>
            </a:pPr>
            <a:r>
              <a:rPr lang="en-GB" dirty="0">
                <a:latin typeface="Arial Narrow" panose="020B0606020202030204" pitchFamily="34" charset="0"/>
              </a:rPr>
              <a:t>Before making an investment, investors and/or account holders should request from JP Morgan Private Bank and read the relevant Prospectus and the Key Investor Information Document / scheme documents, which provide full product details including investment charges and risks. The information contained herein is not a substitute for those documents or for independent advice. The investment vehicle mentioned may not be available in certain jurisdictions and/or to certain types of investors. Please check the countries and applicable laws and/or regulations in which such vehicles are registered with the asset manager.</a:t>
            </a:r>
          </a:p>
          <a:p>
            <a:pPr defTabSz="685800" fontAlgn="auto">
              <a:lnSpc>
                <a:spcPct val="100000"/>
              </a:lnSpc>
              <a:spcAft>
                <a:spcPts val="0"/>
              </a:spcAft>
              <a:buClrTx/>
              <a:defRPr/>
            </a:pPr>
            <a:r>
              <a:rPr lang="en-GB" dirty="0">
                <a:latin typeface="Arial Narrow" panose="020B0606020202030204" pitchFamily="34" charset="0"/>
              </a:rPr>
              <a:t>Issued in the UK by AXA Investment Managers UK Limited, which is authorized and regulated by the Financial Conduct Authority in the UK. Registered in England and Wales No: 01431068. Registered Office: 22 Bishopsgate London EC2N 4BQ.</a:t>
            </a:r>
          </a:p>
          <a:p>
            <a:endParaRPr lang="en-GB" dirty="0">
              <a:latin typeface="Arial Narrow" panose="020B0606020202030204" pitchFamily="34" charset="0"/>
            </a:endParaRPr>
          </a:p>
        </p:txBody>
      </p:sp>
      <p:sp>
        <p:nvSpPr>
          <p:cNvPr id="4" name="Text Placeholder 3">
            <a:extLst>
              <a:ext uri="{FF2B5EF4-FFF2-40B4-BE49-F238E27FC236}">
                <a16:creationId xmlns:a16="http://schemas.microsoft.com/office/drawing/2014/main" id="{93B4344D-739E-EB5B-D0A3-1A8EF2081852}"/>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AD36797E-FED6-4F67-EA9E-FAADF41CC3DE}"/>
              </a:ext>
            </a:extLst>
          </p:cNvPr>
          <p:cNvSpPr>
            <a:spLocks noGrp="1"/>
          </p:cNvSpPr>
          <p:nvPr>
            <p:ph type="body" sz="quarter" idx="11"/>
          </p:nvPr>
        </p:nvSpPr>
        <p:spPr/>
        <p:txBody>
          <a:bodyPr/>
          <a:lstStyle/>
          <a:p>
            <a:r>
              <a:rPr lang="en-GB" dirty="0"/>
              <a:t>AXA WF US Credit short duration IG</a:t>
            </a:r>
          </a:p>
        </p:txBody>
      </p:sp>
    </p:spTree>
    <p:extLst>
      <p:ext uri="{BB962C8B-B14F-4D97-AF65-F5344CB8AC3E}">
        <p14:creationId xmlns:p14="http://schemas.microsoft.com/office/powerpoint/2010/main" val="294126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Rectangle 133">
            <a:extLst>
              <a:ext uri="{FF2B5EF4-FFF2-40B4-BE49-F238E27FC236}">
                <a16:creationId xmlns:a16="http://schemas.microsoft.com/office/drawing/2014/main" id="{6CA442A2-A853-1410-A459-B40610250BE1}"/>
              </a:ext>
            </a:extLst>
          </p:cNvPr>
          <p:cNvSpPr/>
          <p:nvPr/>
        </p:nvSpPr>
        <p:spPr>
          <a:xfrm>
            <a:off x="8074837" y="1556792"/>
            <a:ext cx="3744000" cy="3744416"/>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141" name="TextBox 140">
            <a:extLst>
              <a:ext uri="{FF2B5EF4-FFF2-40B4-BE49-F238E27FC236}">
                <a16:creationId xmlns:a16="http://schemas.microsoft.com/office/drawing/2014/main" id="{FC61451E-56C8-262A-1ECF-CCBB1113B261}"/>
              </a:ext>
            </a:extLst>
          </p:cNvPr>
          <p:cNvSpPr txBox="1"/>
          <p:nvPr/>
        </p:nvSpPr>
        <p:spPr bwMode="auto">
          <a:xfrm>
            <a:off x="8138968" y="3685981"/>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7" name="Rectangle 6">
            <a:extLst>
              <a:ext uri="{FF2B5EF4-FFF2-40B4-BE49-F238E27FC236}">
                <a16:creationId xmlns:a16="http://schemas.microsoft.com/office/drawing/2014/main" id="{F32839D3-33AC-FB1D-B4F9-EC872C850072}"/>
              </a:ext>
            </a:extLst>
          </p:cNvPr>
          <p:cNvSpPr/>
          <p:nvPr/>
        </p:nvSpPr>
        <p:spPr>
          <a:xfrm>
            <a:off x="335360" y="1556792"/>
            <a:ext cx="3744000" cy="3744416"/>
          </a:xfrm>
          <a:prstGeom prst="rect">
            <a:avLst/>
          </a:prstGeom>
          <a:solidFill>
            <a:schemeClr val="accent4"/>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74" name="TextBox 73">
            <a:extLst>
              <a:ext uri="{FF2B5EF4-FFF2-40B4-BE49-F238E27FC236}">
                <a16:creationId xmlns:a16="http://schemas.microsoft.com/office/drawing/2014/main" id="{6780FEB7-1935-F386-A591-A0B872BCC713}"/>
              </a:ext>
            </a:extLst>
          </p:cNvPr>
          <p:cNvSpPr txBox="1"/>
          <p:nvPr/>
        </p:nvSpPr>
        <p:spPr bwMode="auto">
          <a:xfrm>
            <a:off x="394335" y="4659492"/>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73" name="TextBox 72">
            <a:extLst>
              <a:ext uri="{FF2B5EF4-FFF2-40B4-BE49-F238E27FC236}">
                <a16:creationId xmlns:a16="http://schemas.microsoft.com/office/drawing/2014/main" id="{96760872-2068-3A7E-1CE4-71DC8DC1A86D}"/>
              </a:ext>
            </a:extLst>
          </p:cNvPr>
          <p:cNvSpPr txBox="1"/>
          <p:nvPr/>
        </p:nvSpPr>
        <p:spPr bwMode="auto">
          <a:xfrm>
            <a:off x="399491" y="3685981"/>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2" name="Title 1">
            <a:extLst>
              <a:ext uri="{FF2B5EF4-FFF2-40B4-BE49-F238E27FC236}">
                <a16:creationId xmlns:a16="http://schemas.microsoft.com/office/drawing/2014/main" id="{3A1A865A-A426-681F-E78F-0B6FF8CAD26A}"/>
              </a:ext>
            </a:extLst>
          </p:cNvPr>
          <p:cNvSpPr>
            <a:spLocks noGrp="1"/>
          </p:cNvSpPr>
          <p:nvPr>
            <p:ph type="title"/>
          </p:nvPr>
        </p:nvSpPr>
        <p:spPr/>
        <p:txBody>
          <a:bodyPr/>
          <a:lstStyle/>
          <a:p>
            <a:r>
              <a:rPr lang="en-GB" dirty="0"/>
              <a:t>Competitive strengths</a:t>
            </a:r>
          </a:p>
        </p:txBody>
      </p:sp>
      <p:sp>
        <p:nvSpPr>
          <p:cNvPr id="3" name="Text Placeholder 2">
            <a:extLst>
              <a:ext uri="{FF2B5EF4-FFF2-40B4-BE49-F238E27FC236}">
                <a16:creationId xmlns:a16="http://schemas.microsoft.com/office/drawing/2014/main" id="{D86B2A37-A30D-657E-3826-B2AA84449FBB}"/>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82F44A75-0626-947F-82B7-285C02A77282}"/>
              </a:ext>
            </a:extLst>
          </p:cNvPr>
          <p:cNvSpPr>
            <a:spLocks noGrp="1"/>
          </p:cNvSpPr>
          <p:nvPr>
            <p:ph type="body" sz="quarter" idx="12"/>
          </p:nvPr>
        </p:nvSpPr>
        <p:spPr/>
        <p:txBody>
          <a:bodyPr/>
          <a:lstStyle/>
          <a:p>
            <a:r>
              <a:rPr lang="en-GB" dirty="0"/>
              <a:t>*Refers to the AXA World Funds - US Credit Short Duration IG fund as of March 31, 2026 since inception on September 3, 2013. The value of investments may fall as well as rise and you may not get back the full amount invested. Notes. No assurance can be given that the strategy will be successful or achieve its objectives. For illustrative purposes only.</a:t>
            </a:r>
          </a:p>
          <a:p>
            <a:r>
              <a:rPr lang="en-GB" dirty="0"/>
              <a:t>BNPP AM reserves the right to modify any of the investment process described herein at its discretion. The information contained herein is not sufficient to support an investment decision. Any decision whether to invest in the fund must be based on the information in the prospectus. Developments of the past offer no guarantee and are no indicator for any future returns or trends. </a:t>
            </a:r>
          </a:p>
        </p:txBody>
      </p:sp>
      <p:sp>
        <p:nvSpPr>
          <p:cNvPr id="6" name="Text Placeholder 5">
            <a:extLst>
              <a:ext uri="{FF2B5EF4-FFF2-40B4-BE49-F238E27FC236}">
                <a16:creationId xmlns:a16="http://schemas.microsoft.com/office/drawing/2014/main" id="{57F5E24B-BE57-917B-81A6-6A9A4E78EB4B}"/>
              </a:ext>
            </a:extLst>
          </p:cNvPr>
          <p:cNvSpPr>
            <a:spLocks noGrp="1"/>
          </p:cNvSpPr>
          <p:nvPr>
            <p:ph type="body" sz="quarter" idx="11"/>
          </p:nvPr>
        </p:nvSpPr>
        <p:spPr/>
        <p:txBody>
          <a:bodyPr/>
          <a:lstStyle/>
          <a:p>
            <a:r>
              <a:rPr lang="en-GB" dirty="0"/>
              <a:t>AXA WF US Credit short duration IG</a:t>
            </a:r>
          </a:p>
        </p:txBody>
      </p:sp>
      <p:cxnSp>
        <p:nvCxnSpPr>
          <p:cNvPr id="10" name="Straight Connector 9">
            <a:extLst>
              <a:ext uri="{FF2B5EF4-FFF2-40B4-BE49-F238E27FC236}">
                <a16:creationId xmlns:a16="http://schemas.microsoft.com/office/drawing/2014/main" id="{DA11ED66-87BD-2264-49F1-03920A4A6AB1}"/>
              </a:ext>
            </a:extLst>
          </p:cNvPr>
          <p:cNvCxnSpPr>
            <a:cxnSpLocks/>
          </p:cNvCxnSpPr>
          <p:nvPr/>
        </p:nvCxnSpPr>
        <p:spPr>
          <a:xfrm>
            <a:off x="803360" y="2391484"/>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5" name="Group 4">
            <a:extLst>
              <a:ext uri="{FF2B5EF4-FFF2-40B4-BE49-F238E27FC236}">
                <a16:creationId xmlns:a16="http://schemas.microsoft.com/office/drawing/2014/main" id="{47DC89C7-1A16-5D45-B23B-42865F8C83E4}"/>
              </a:ext>
            </a:extLst>
          </p:cNvPr>
          <p:cNvGrpSpPr>
            <a:grpSpLocks noChangeAspect="1"/>
          </p:cNvGrpSpPr>
          <p:nvPr/>
        </p:nvGrpSpPr>
        <p:grpSpPr bwMode="auto">
          <a:xfrm>
            <a:off x="1723173" y="2807346"/>
            <a:ext cx="968375" cy="452437"/>
            <a:chOff x="576" y="2051"/>
            <a:chExt cx="610" cy="285"/>
          </a:xfrm>
        </p:grpSpPr>
        <p:sp>
          <p:nvSpPr>
            <p:cNvPr id="46" name="AutoShape 3">
              <a:extLst>
                <a:ext uri="{FF2B5EF4-FFF2-40B4-BE49-F238E27FC236}">
                  <a16:creationId xmlns:a16="http://schemas.microsoft.com/office/drawing/2014/main" id="{892DDB65-8AF3-EBFD-B6AB-FECA6A99B1C3}"/>
                </a:ext>
              </a:extLst>
            </p:cNvPr>
            <p:cNvSpPr>
              <a:spLocks noChangeAspect="1" noChangeArrowheads="1" noTextEdit="1"/>
            </p:cNvSpPr>
            <p:nvPr/>
          </p:nvSpPr>
          <p:spPr bwMode="auto">
            <a:xfrm>
              <a:off x="576" y="2051"/>
              <a:ext cx="610"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5">
              <a:extLst>
                <a:ext uri="{FF2B5EF4-FFF2-40B4-BE49-F238E27FC236}">
                  <a16:creationId xmlns:a16="http://schemas.microsoft.com/office/drawing/2014/main" id="{92524165-EA27-B724-9079-099049E8A8EA}"/>
                </a:ext>
              </a:extLst>
            </p:cNvPr>
            <p:cNvSpPr>
              <a:spLocks/>
            </p:cNvSpPr>
            <p:nvPr/>
          </p:nvSpPr>
          <p:spPr bwMode="auto">
            <a:xfrm>
              <a:off x="751" y="2063"/>
              <a:ext cx="287" cy="274"/>
            </a:xfrm>
            <a:custGeom>
              <a:avLst/>
              <a:gdLst>
                <a:gd name="T0" fmla="*/ 153 w 192"/>
                <a:gd name="T1" fmla="*/ 182 h 182"/>
                <a:gd name="T2" fmla="*/ 151 w 192"/>
                <a:gd name="T3" fmla="*/ 181 h 182"/>
                <a:gd name="T4" fmla="*/ 96 w 192"/>
                <a:gd name="T5" fmla="*/ 152 h 182"/>
                <a:gd name="T6" fmla="*/ 41 w 192"/>
                <a:gd name="T7" fmla="*/ 181 h 182"/>
                <a:gd name="T8" fmla="*/ 37 w 192"/>
                <a:gd name="T9" fmla="*/ 181 h 182"/>
                <a:gd name="T10" fmla="*/ 36 w 192"/>
                <a:gd name="T11" fmla="*/ 177 h 182"/>
                <a:gd name="T12" fmla="*/ 46 w 192"/>
                <a:gd name="T13" fmla="*/ 116 h 182"/>
                <a:gd name="T14" fmla="*/ 2 w 192"/>
                <a:gd name="T15" fmla="*/ 73 h 182"/>
                <a:gd name="T16" fmla="*/ 1 w 192"/>
                <a:gd name="T17" fmla="*/ 69 h 182"/>
                <a:gd name="T18" fmla="*/ 4 w 192"/>
                <a:gd name="T19" fmla="*/ 66 h 182"/>
                <a:gd name="T20" fmla="*/ 65 w 192"/>
                <a:gd name="T21" fmla="*/ 57 h 182"/>
                <a:gd name="T22" fmla="*/ 93 w 192"/>
                <a:gd name="T23" fmla="*/ 2 h 182"/>
                <a:gd name="T24" fmla="*/ 96 w 192"/>
                <a:gd name="T25" fmla="*/ 0 h 182"/>
                <a:gd name="T26" fmla="*/ 96 w 192"/>
                <a:gd name="T27" fmla="*/ 0 h 182"/>
                <a:gd name="T28" fmla="*/ 100 w 192"/>
                <a:gd name="T29" fmla="*/ 2 h 182"/>
                <a:gd name="T30" fmla="*/ 127 w 192"/>
                <a:gd name="T31" fmla="*/ 57 h 182"/>
                <a:gd name="T32" fmla="*/ 188 w 192"/>
                <a:gd name="T33" fmla="*/ 66 h 182"/>
                <a:gd name="T34" fmla="*/ 192 w 192"/>
                <a:gd name="T35" fmla="*/ 69 h 182"/>
                <a:gd name="T36" fmla="*/ 191 w 192"/>
                <a:gd name="T37" fmla="*/ 73 h 182"/>
                <a:gd name="T38" fmla="*/ 146 w 192"/>
                <a:gd name="T39" fmla="*/ 116 h 182"/>
                <a:gd name="T40" fmla="*/ 157 w 192"/>
                <a:gd name="T41" fmla="*/ 177 h 182"/>
                <a:gd name="T42" fmla="*/ 155 w 192"/>
                <a:gd name="T43" fmla="*/ 181 h 182"/>
                <a:gd name="T44" fmla="*/ 153 w 192"/>
                <a:gd name="T45" fmla="*/ 18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2" h="182">
                  <a:moveTo>
                    <a:pt x="153" y="182"/>
                  </a:moveTo>
                  <a:cubicBezTo>
                    <a:pt x="152" y="182"/>
                    <a:pt x="152" y="182"/>
                    <a:pt x="151" y="181"/>
                  </a:cubicBezTo>
                  <a:cubicBezTo>
                    <a:pt x="96" y="152"/>
                    <a:pt x="96" y="152"/>
                    <a:pt x="96" y="152"/>
                  </a:cubicBezTo>
                  <a:cubicBezTo>
                    <a:pt x="41" y="181"/>
                    <a:pt x="41" y="181"/>
                    <a:pt x="41" y="181"/>
                  </a:cubicBezTo>
                  <a:cubicBezTo>
                    <a:pt x="40" y="182"/>
                    <a:pt x="38" y="182"/>
                    <a:pt x="37" y="181"/>
                  </a:cubicBezTo>
                  <a:cubicBezTo>
                    <a:pt x="36" y="180"/>
                    <a:pt x="36" y="179"/>
                    <a:pt x="36" y="177"/>
                  </a:cubicBezTo>
                  <a:cubicBezTo>
                    <a:pt x="46" y="116"/>
                    <a:pt x="46" y="116"/>
                    <a:pt x="46" y="116"/>
                  </a:cubicBezTo>
                  <a:cubicBezTo>
                    <a:pt x="2" y="73"/>
                    <a:pt x="2" y="73"/>
                    <a:pt x="2" y="73"/>
                  </a:cubicBezTo>
                  <a:cubicBezTo>
                    <a:pt x="1" y="72"/>
                    <a:pt x="0" y="70"/>
                    <a:pt x="1" y="69"/>
                  </a:cubicBezTo>
                  <a:cubicBezTo>
                    <a:pt x="1" y="67"/>
                    <a:pt x="3" y="66"/>
                    <a:pt x="4" y="66"/>
                  </a:cubicBezTo>
                  <a:cubicBezTo>
                    <a:pt x="65" y="57"/>
                    <a:pt x="65" y="57"/>
                    <a:pt x="65" y="57"/>
                  </a:cubicBezTo>
                  <a:cubicBezTo>
                    <a:pt x="93" y="2"/>
                    <a:pt x="93" y="2"/>
                    <a:pt x="93" y="2"/>
                  </a:cubicBezTo>
                  <a:cubicBezTo>
                    <a:pt x="94" y="0"/>
                    <a:pt x="95" y="0"/>
                    <a:pt x="96" y="0"/>
                  </a:cubicBezTo>
                  <a:cubicBezTo>
                    <a:pt x="96" y="0"/>
                    <a:pt x="96" y="0"/>
                    <a:pt x="96" y="0"/>
                  </a:cubicBezTo>
                  <a:cubicBezTo>
                    <a:pt x="98" y="0"/>
                    <a:pt x="99" y="0"/>
                    <a:pt x="100" y="2"/>
                  </a:cubicBezTo>
                  <a:cubicBezTo>
                    <a:pt x="127" y="57"/>
                    <a:pt x="127" y="57"/>
                    <a:pt x="127" y="57"/>
                  </a:cubicBezTo>
                  <a:cubicBezTo>
                    <a:pt x="188" y="66"/>
                    <a:pt x="188" y="66"/>
                    <a:pt x="188" y="66"/>
                  </a:cubicBezTo>
                  <a:cubicBezTo>
                    <a:pt x="190" y="67"/>
                    <a:pt x="191" y="68"/>
                    <a:pt x="192" y="69"/>
                  </a:cubicBezTo>
                  <a:cubicBezTo>
                    <a:pt x="192" y="70"/>
                    <a:pt x="192" y="72"/>
                    <a:pt x="191" y="73"/>
                  </a:cubicBezTo>
                  <a:cubicBezTo>
                    <a:pt x="146" y="116"/>
                    <a:pt x="146" y="116"/>
                    <a:pt x="146" y="116"/>
                  </a:cubicBezTo>
                  <a:cubicBezTo>
                    <a:pt x="157" y="177"/>
                    <a:pt x="157" y="177"/>
                    <a:pt x="157" y="177"/>
                  </a:cubicBezTo>
                  <a:cubicBezTo>
                    <a:pt x="157" y="179"/>
                    <a:pt x="156" y="180"/>
                    <a:pt x="155" y="181"/>
                  </a:cubicBezTo>
                  <a:cubicBezTo>
                    <a:pt x="154" y="181"/>
                    <a:pt x="154" y="182"/>
                    <a:pt x="153" y="18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6">
              <a:extLst>
                <a:ext uri="{FF2B5EF4-FFF2-40B4-BE49-F238E27FC236}">
                  <a16:creationId xmlns:a16="http://schemas.microsoft.com/office/drawing/2014/main" id="{37CCBF3F-0859-7083-C1D1-25E7419DA100}"/>
                </a:ext>
              </a:extLst>
            </p:cNvPr>
            <p:cNvSpPr>
              <a:spLocks/>
            </p:cNvSpPr>
            <p:nvPr/>
          </p:nvSpPr>
          <p:spPr bwMode="auto">
            <a:xfrm>
              <a:off x="984" y="2072"/>
              <a:ext cx="199" cy="232"/>
            </a:xfrm>
            <a:custGeom>
              <a:avLst/>
              <a:gdLst>
                <a:gd name="T0" fmla="*/ 6 w 133"/>
                <a:gd name="T1" fmla="*/ 95 h 154"/>
                <a:gd name="T2" fmla="*/ 10 w 133"/>
                <a:gd name="T3" fmla="*/ 98 h 154"/>
                <a:gd name="T4" fmla="*/ 1 w 133"/>
                <a:gd name="T5" fmla="*/ 150 h 154"/>
                <a:gd name="T6" fmla="*/ 2 w 133"/>
                <a:gd name="T7" fmla="*/ 153 h 154"/>
                <a:gd name="T8" fmla="*/ 5 w 133"/>
                <a:gd name="T9" fmla="*/ 154 h 154"/>
                <a:gd name="T10" fmla="*/ 52 w 133"/>
                <a:gd name="T11" fmla="*/ 129 h 154"/>
                <a:gd name="T12" fmla="*/ 99 w 133"/>
                <a:gd name="T13" fmla="*/ 154 h 154"/>
                <a:gd name="T14" fmla="*/ 100 w 133"/>
                <a:gd name="T15" fmla="*/ 154 h 154"/>
                <a:gd name="T16" fmla="*/ 102 w 133"/>
                <a:gd name="T17" fmla="*/ 153 h 154"/>
                <a:gd name="T18" fmla="*/ 103 w 133"/>
                <a:gd name="T19" fmla="*/ 150 h 154"/>
                <a:gd name="T20" fmla="*/ 94 w 133"/>
                <a:gd name="T21" fmla="*/ 98 h 154"/>
                <a:gd name="T22" fmla="*/ 132 w 133"/>
                <a:gd name="T23" fmla="*/ 62 h 154"/>
                <a:gd name="T24" fmla="*/ 133 w 133"/>
                <a:gd name="T25" fmla="*/ 58 h 154"/>
                <a:gd name="T26" fmla="*/ 130 w 133"/>
                <a:gd name="T27" fmla="*/ 56 h 154"/>
                <a:gd name="T28" fmla="*/ 78 w 133"/>
                <a:gd name="T29" fmla="*/ 49 h 154"/>
                <a:gd name="T30" fmla="*/ 55 w 133"/>
                <a:gd name="T31" fmla="*/ 1 h 154"/>
                <a:gd name="T32" fmla="*/ 52 w 133"/>
                <a:gd name="T33" fmla="*/ 0 h 154"/>
                <a:gd name="T34" fmla="*/ 52 w 133"/>
                <a:gd name="T35" fmla="*/ 0 h 154"/>
                <a:gd name="T36" fmla="*/ 49 w 133"/>
                <a:gd name="T37" fmla="*/ 1 h 154"/>
                <a:gd name="T38" fmla="*/ 26 w 133"/>
                <a:gd name="T39" fmla="*/ 49 h 154"/>
                <a:gd name="T40" fmla="*/ 0 w 133"/>
                <a:gd name="T41" fmla="*/ 5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3" h="154">
                  <a:moveTo>
                    <a:pt x="6" y="95"/>
                  </a:moveTo>
                  <a:cubicBezTo>
                    <a:pt x="10" y="98"/>
                    <a:pt x="10" y="98"/>
                    <a:pt x="10" y="98"/>
                  </a:cubicBezTo>
                  <a:cubicBezTo>
                    <a:pt x="1" y="150"/>
                    <a:pt x="1" y="150"/>
                    <a:pt x="1" y="150"/>
                  </a:cubicBezTo>
                  <a:cubicBezTo>
                    <a:pt x="1" y="151"/>
                    <a:pt x="1" y="153"/>
                    <a:pt x="2" y="153"/>
                  </a:cubicBezTo>
                  <a:cubicBezTo>
                    <a:pt x="3" y="154"/>
                    <a:pt x="4" y="154"/>
                    <a:pt x="5" y="154"/>
                  </a:cubicBezTo>
                  <a:cubicBezTo>
                    <a:pt x="52" y="129"/>
                    <a:pt x="52" y="129"/>
                    <a:pt x="52" y="129"/>
                  </a:cubicBezTo>
                  <a:cubicBezTo>
                    <a:pt x="99" y="154"/>
                    <a:pt x="99" y="154"/>
                    <a:pt x="99" y="154"/>
                  </a:cubicBezTo>
                  <a:cubicBezTo>
                    <a:pt x="99" y="154"/>
                    <a:pt x="100" y="154"/>
                    <a:pt x="100" y="154"/>
                  </a:cubicBezTo>
                  <a:cubicBezTo>
                    <a:pt x="101" y="154"/>
                    <a:pt x="101" y="154"/>
                    <a:pt x="102" y="153"/>
                  </a:cubicBezTo>
                  <a:cubicBezTo>
                    <a:pt x="103" y="153"/>
                    <a:pt x="104" y="152"/>
                    <a:pt x="103" y="150"/>
                  </a:cubicBezTo>
                  <a:cubicBezTo>
                    <a:pt x="94" y="98"/>
                    <a:pt x="94" y="98"/>
                    <a:pt x="94" y="98"/>
                  </a:cubicBezTo>
                  <a:cubicBezTo>
                    <a:pt x="132" y="62"/>
                    <a:pt x="132" y="62"/>
                    <a:pt x="132" y="62"/>
                  </a:cubicBezTo>
                  <a:cubicBezTo>
                    <a:pt x="133" y="61"/>
                    <a:pt x="133" y="60"/>
                    <a:pt x="133" y="58"/>
                  </a:cubicBezTo>
                  <a:cubicBezTo>
                    <a:pt x="133" y="57"/>
                    <a:pt x="132" y="56"/>
                    <a:pt x="130" y="56"/>
                  </a:cubicBezTo>
                  <a:cubicBezTo>
                    <a:pt x="78" y="49"/>
                    <a:pt x="78" y="49"/>
                    <a:pt x="78" y="49"/>
                  </a:cubicBezTo>
                  <a:cubicBezTo>
                    <a:pt x="55" y="1"/>
                    <a:pt x="55" y="1"/>
                    <a:pt x="55" y="1"/>
                  </a:cubicBezTo>
                  <a:cubicBezTo>
                    <a:pt x="54" y="0"/>
                    <a:pt x="53" y="0"/>
                    <a:pt x="52" y="0"/>
                  </a:cubicBezTo>
                  <a:cubicBezTo>
                    <a:pt x="52" y="0"/>
                    <a:pt x="52" y="0"/>
                    <a:pt x="52" y="0"/>
                  </a:cubicBezTo>
                  <a:cubicBezTo>
                    <a:pt x="51" y="0"/>
                    <a:pt x="50" y="0"/>
                    <a:pt x="49" y="1"/>
                  </a:cubicBezTo>
                  <a:cubicBezTo>
                    <a:pt x="26" y="49"/>
                    <a:pt x="26" y="49"/>
                    <a:pt x="26" y="49"/>
                  </a:cubicBezTo>
                  <a:cubicBezTo>
                    <a:pt x="0" y="52"/>
                    <a:pt x="0" y="52"/>
                    <a:pt x="0" y="52"/>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9" name="Line 7">
              <a:extLst>
                <a:ext uri="{FF2B5EF4-FFF2-40B4-BE49-F238E27FC236}">
                  <a16:creationId xmlns:a16="http://schemas.microsoft.com/office/drawing/2014/main" id="{000107B5-933A-BAD0-A621-622923575B30}"/>
                </a:ext>
              </a:extLst>
            </p:cNvPr>
            <p:cNvSpPr>
              <a:spLocks noChangeShapeType="1"/>
            </p:cNvSpPr>
            <p:nvPr/>
          </p:nvSpPr>
          <p:spPr bwMode="auto">
            <a:xfrm>
              <a:off x="983" y="2205"/>
              <a:ext cx="0" cy="0"/>
            </a:xfrm>
            <a:prstGeom prst="line">
              <a:avLst/>
            </a:prstGeom>
            <a:noFill/>
            <a:ln w="14288"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8">
              <a:extLst>
                <a:ext uri="{FF2B5EF4-FFF2-40B4-BE49-F238E27FC236}">
                  <a16:creationId xmlns:a16="http://schemas.microsoft.com/office/drawing/2014/main" id="{00EE393C-C454-5540-A9B6-28DEDDB79BC9}"/>
                </a:ext>
              </a:extLst>
            </p:cNvPr>
            <p:cNvSpPr>
              <a:spLocks noChangeShapeType="1"/>
            </p:cNvSpPr>
            <p:nvPr/>
          </p:nvSpPr>
          <p:spPr bwMode="auto">
            <a:xfrm>
              <a:off x="983" y="2205"/>
              <a:ext cx="0" cy="0"/>
            </a:xfrm>
            <a:prstGeom prst="line">
              <a:avLst/>
            </a:prstGeom>
            <a:noFill/>
            <a:ln w="14288"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1" name="Line 9">
              <a:extLst>
                <a:ext uri="{FF2B5EF4-FFF2-40B4-BE49-F238E27FC236}">
                  <a16:creationId xmlns:a16="http://schemas.microsoft.com/office/drawing/2014/main" id="{78BCAD86-1606-F0C3-7DDB-0737A3D40986}"/>
                </a:ext>
              </a:extLst>
            </p:cNvPr>
            <p:cNvSpPr>
              <a:spLocks noChangeShapeType="1"/>
            </p:cNvSpPr>
            <p:nvPr/>
          </p:nvSpPr>
          <p:spPr bwMode="auto">
            <a:xfrm>
              <a:off x="984" y="2151"/>
              <a:ext cx="0" cy="0"/>
            </a:xfrm>
            <a:prstGeom prst="line">
              <a:avLst/>
            </a:prstGeom>
            <a:noFill/>
            <a:ln w="14288"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2" name="Freeform 10">
              <a:extLst>
                <a:ext uri="{FF2B5EF4-FFF2-40B4-BE49-F238E27FC236}">
                  <a16:creationId xmlns:a16="http://schemas.microsoft.com/office/drawing/2014/main" id="{67A64D98-2B29-7AB5-9735-A4E356AC1BE2}"/>
                </a:ext>
              </a:extLst>
            </p:cNvPr>
            <p:cNvSpPr>
              <a:spLocks/>
            </p:cNvSpPr>
            <p:nvPr/>
          </p:nvSpPr>
          <p:spPr bwMode="auto">
            <a:xfrm>
              <a:off x="579" y="2072"/>
              <a:ext cx="202" cy="232"/>
            </a:xfrm>
            <a:custGeom>
              <a:avLst/>
              <a:gdLst>
                <a:gd name="T0" fmla="*/ 133 w 135"/>
                <a:gd name="T1" fmla="*/ 52 h 154"/>
                <a:gd name="T2" fmla="*/ 108 w 135"/>
                <a:gd name="T3" fmla="*/ 49 h 154"/>
                <a:gd name="T4" fmla="*/ 85 w 135"/>
                <a:gd name="T5" fmla="*/ 1 h 154"/>
                <a:gd name="T6" fmla="*/ 82 w 135"/>
                <a:gd name="T7" fmla="*/ 0 h 154"/>
                <a:gd name="T8" fmla="*/ 82 w 135"/>
                <a:gd name="T9" fmla="*/ 0 h 154"/>
                <a:gd name="T10" fmla="*/ 79 w 135"/>
                <a:gd name="T11" fmla="*/ 1 h 154"/>
                <a:gd name="T12" fmla="*/ 56 w 135"/>
                <a:gd name="T13" fmla="*/ 49 h 154"/>
                <a:gd name="T14" fmla="*/ 3 w 135"/>
                <a:gd name="T15" fmla="*/ 56 h 154"/>
                <a:gd name="T16" fmla="*/ 1 w 135"/>
                <a:gd name="T17" fmla="*/ 58 h 154"/>
                <a:gd name="T18" fmla="*/ 2 w 135"/>
                <a:gd name="T19" fmla="*/ 62 h 154"/>
                <a:gd name="T20" fmla="*/ 39 w 135"/>
                <a:gd name="T21" fmla="*/ 98 h 154"/>
                <a:gd name="T22" fmla="*/ 30 w 135"/>
                <a:gd name="T23" fmla="*/ 150 h 154"/>
                <a:gd name="T24" fmla="*/ 32 w 135"/>
                <a:gd name="T25" fmla="*/ 153 h 154"/>
                <a:gd name="T26" fmla="*/ 35 w 135"/>
                <a:gd name="T27" fmla="*/ 154 h 154"/>
                <a:gd name="T28" fmla="*/ 82 w 135"/>
                <a:gd name="T29" fmla="*/ 129 h 154"/>
                <a:gd name="T30" fmla="*/ 128 w 135"/>
                <a:gd name="T31" fmla="*/ 154 h 154"/>
                <a:gd name="T32" fmla="*/ 130 w 135"/>
                <a:gd name="T33" fmla="*/ 154 h 154"/>
                <a:gd name="T34" fmla="*/ 132 w 135"/>
                <a:gd name="T35" fmla="*/ 153 h 154"/>
                <a:gd name="T36" fmla="*/ 133 w 135"/>
                <a:gd name="T37" fmla="*/ 150 h 154"/>
                <a:gd name="T38" fmla="*/ 124 w 135"/>
                <a:gd name="T39" fmla="*/ 98 h 154"/>
                <a:gd name="T40" fmla="*/ 135 w 135"/>
                <a:gd name="T41" fmla="*/ 88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 h="154">
                  <a:moveTo>
                    <a:pt x="133" y="52"/>
                  </a:moveTo>
                  <a:cubicBezTo>
                    <a:pt x="108" y="49"/>
                    <a:pt x="108" y="49"/>
                    <a:pt x="108" y="49"/>
                  </a:cubicBezTo>
                  <a:cubicBezTo>
                    <a:pt x="85" y="1"/>
                    <a:pt x="85" y="1"/>
                    <a:pt x="85" y="1"/>
                  </a:cubicBezTo>
                  <a:cubicBezTo>
                    <a:pt x="84" y="0"/>
                    <a:pt x="83" y="0"/>
                    <a:pt x="82" y="0"/>
                  </a:cubicBezTo>
                  <a:cubicBezTo>
                    <a:pt x="82" y="0"/>
                    <a:pt x="82" y="0"/>
                    <a:pt x="82" y="0"/>
                  </a:cubicBezTo>
                  <a:cubicBezTo>
                    <a:pt x="81" y="0"/>
                    <a:pt x="79" y="0"/>
                    <a:pt x="79" y="1"/>
                  </a:cubicBezTo>
                  <a:cubicBezTo>
                    <a:pt x="56" y="49"/>
                    <a:pt x="56" y="49"/>
                    <a:pt x="56" y="49"/>
                  </a:cubicBezTo>
                  <a:cubicBezTo>
                    <a:pt x="3" y="56"/>
                    <a:pt x="3" y="56"/>
                    <a:pt x="3" y="56"/>
                  </a:cubicBezTo>
                  <a:cubicBezTo>
                    <a:pt x="2" y="56"/>
                    <a:pt x="1" y="57"/>
                    <a:pt x="1" y="58"/>
                  </a:cubicBezTo>
                  <a:cubicBezTo>
                    <a:pt x="0" y="59"/>
                    <a:pt x="1" y="61"/>
                    <a:pt x="2" y="62"/>
                  </a:cubicBezTo>
                  <a:cubicBezTo>
                    <a:pt x="39" y="98"/>
                    <a:pt x="39" y="98"/>
                    <a:pt x="39" y="98"/>
                  </a:cubicBezTo>
                  <a:cubicBezTo>
                    <a:pt x="30" y="150"/>
                    <a:pt x="30" y="150"/>
                    <a:pt x="30" y="150"/>
                  </a:cubicBezTo>
                  <a:cubicBezTo>
                    <a:pt x="30" y="151"/>
                    <a:pt x="31" y="153"/>
                    <a:pt x="32" y="153"/>
                  </a:cubicBezTo>
                  <a:cubicBezTo>
                    <a:pt x="33" y="154"/>
                    <a:pt x="34" y="154"/>
                    <a:pt x="35" y="154"/>
                  </a:cubicBezTo>
                  <a:cubicBezTo>
                    <a:pt x="82" y="129"/>
                    <a:pt x="82" y="129"/>
                    <a:pt x="82" y="129"/>
                  </a:cubicBezTo>
                  <a:cubicBezTo>
                    <a:pt x="128" y="154"/>
                    <a:pt x="128" y="154"/>
                    <a:pt x="128" y="154"/>
                  </a:cubicBezTo>
                  <a:cubicBezTo>
                    <a:pt x="129" y="154"/>
                    <a:pt x="129" y="154"/>
                    <a:pt x="130" y="154"/>
                  </a:cubicBezTo>
                  <a:cubicBezTo>
                    <a:pt x="130" y="154"/>
                    <a:pt x="131" y="154"/>
                    <a:pt x="132" y="153"/>
                  </a:cubicBezTo>
                  <a:cubicBezTo>
                    <a:pt x="133" y="153"/>
                    <a:pt x="133" y="152"/>
                    <a:pt x="133" y="150"/>
                  </a:cubicBezTo>
                  <a:cubicBezTo>
                    <a:pt x="124" y="98"/>
                    <a:pt x="124" y="98"/>
                    <a:pt x="124" y="98"/>
                  </a:cubicBezTo>
                  <a:cubicBezTo>
                    <a:pt x="135" y="88"/>
                    <a:pt x="135" y="88"/>
                    <a:pt x="135" y="88"/>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3" name="Line 11">
              <a:extLst>
                <a:ext uri="{FF2B5EF4-FFF2-40B4-BE49-F238E27FC236}">
                  <a16:creationId xmlns:a16="http://schemas.microsoft.com/office/drawing/2014/main" id="{A102302B-8F7D-09ED-465D-524ABEACC9DB}"/>
                </a:ext>
              </a:extLst>
            </p:cNvPr>
            <p:cNvSpPr>
              <a:spLocks noChangeShapeType="1"/>
            </p:cNvSpPr>
            <p:nvPr/>
          </p:nvSpPr>
          <p:spPr bwMode="auto">
            <a:xfrm>
              <a:off x="781" y="2205"/>
              <a:ext cx="0" cy="0"/>
            </a:xfrm>
            <a:prstGeom prst="line">
              <a:avLst/>
            </a:prstGeom>
            <a:noFill/>
            <a:ln w="14288"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4" name="Line 12">
              <a:extLst>
                <a:ext uri="{FF2B5EF4-FFF2-40B4-BE49-F238E27FC236}">
                  <a16:creationId xmlns:a16="http://schemas.microsoft.com/office/drawing/2014/main" id="{C1249E63-A9D6-6C7F-C009-5EF43D27AF33}"/>
                </a:ext>
              </a:extLst>
            </p:cNvPr>
            <p:cNvSpPr>
              <a:spLocks noChangeShapeType="1"/>
            </p:cNvSpPr>
            <p:nvPr/>
          </p:nvSpPr>
          <p:spPr bwMode="auto">
            <a:xfrm>
              <a:off x="778" y="2151"/>
              <a:ext cx="0" cy="0"/>
            </a:xfrm>
            <a:prstGeom prst="line">
              <a:avLst/>
            </a:prstGeom>
            <a:noFill/>
            <a:ln w="14288"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5" name="Freeform 13">
              <a:extLst>
                <a:ext uri="{FF2B5EF4-FFF2-40B4-BE49-F238E27FC236}">
                  <a16:creationId xmlns:a16="http://schemas.microsoft.com/office/drawing/2014/main" id="{DDE25C30-029C-3A1D-2625-66BE9A91DA93}"/>
                </a:ext>
              </a:extLst>
            </p:cNvPr>
            <p:cNvSpPr>
              <a:spLocks/>
            </p:cNvSpPr>
            <p:nvPr/>
          </p:nvSpPr>
          <p:spPr bwMode="auto">
            <a:xfrm>
              <a:off x="983" y="2151"/>
              <a:ext cx="42" cy="54"/>
            </a:xfrm>
            <a:custGeom>
              <a:avLst/>
              <a:gdLst>
                <a:gd name="T0" fmla="*/ 0 w 28"/>
                <a:gd name="T1" fmla="*/ 36 h 36"/>
                <a:gd name="T2" fmla="*/ 26 w 28"/>
                <a:gd name="T3" fmla="*/ 10 h 36"/>
                <a:gd name="T4" fmla="*/ 27 w 28"/>
                <a:gd name="T5" fmla="*/ 6 h 36"/>
                <a:gd name="T6" fmla="*/ 24 w 28"/>
                <a:gd name="T7" fmla="*/ 4 h 36"/>
                <a:gd name="T8" fmla="*/ 1 w 28"/>
                <a:gd name="T9" fmla="*/ 0 h 36"/>
              </a:gdLst>
              <a:ahLst/>
              <a:cxnLst>
                <a:cxn ang="0">
                  <a:pos x="T0" y="T1"/>
                </a:cxn>
                <a:cxn ang="0">
                  <a:pos x="T2" y="T3"/>
                </a:cxn>
                <a:cxn ang="0">
                  <a:pos x="T4" y="T5"/>
                </a:cxn>
                <a:cxn ang="0">
                  <a:pos x="T6" y="T7"/>
                </a:cxn>
                <a:cxn ang="0">
                  <a:pos x="T8" y="T9"/>
                </a:cxn>
              </a:cxnLst>
              <a:rect l="0" t="0" r="r" b="b"/>
              <a:pathLst>
                <a:path w="28" h="36">
                  <a:moveTo>
                    <a:pt x="0" y="36"/>
                  </a:moveTo>
                  <a:cubicBezTo>
                    <a:pt x="26" y="10"/>
                    <a:pt x="26" y="10"/>
                    <a:pt x="26" y="10"/>
                  </a:cubicBezTo>
                  <a:cubicBezTo>
                    <a:pt x="27" y="9"/>
                    <a:pt x="28" y="8"/>
                    <a:pt x="27" y="6"/>
                  </a:cubicBezTo>
                  <a:cubicBezTo>
                    <a:pt x="27" y="5"/>
                    <a:pt x="26" y="4"/>
                    <a:pt x="24" y="4"/>
                  </a:cubicBezTo>
                  <a:cubicBezTo>
                    <a:pt x="1" y="0"/>
                    <a:pt x="1" y="0"/>
                    <a:pt x="1" y="0"/>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6" name="Freeform 14">
              <a:extLst>
                <a:ext uri="{FF2B5EF4-FFF2-40B4-BE49-F238E27FC236}">
                  <a16:creationId xmlns:a16="http://schemas.microsoft.com/office/drawing/2014/main" id="{D62886C7-B169-642A-BB9E-270A709AE384}"/>
                </a:ext>
              </a:extLst>
            </p:cNvPr>
            <p:cNvSpPr>
              <a:spLocks/>
            </p:cNvSpPr>
            <p:nvPr/>
          </p:nvSpPr>
          <p:spPr bwMode="auto">
            <a:xfrm>
              <a:off x="738" y="2151"/>
              <a:ext cx="43" cy="54"/>
            </a:xfrm>
            <a:custGeom>
              <a:avLst/>
              <a:gdLst>
                <a:gd name="T0" fmla="*/ 27 w 29"/>
                <a:gd name="T1" fmla="*/ 0 h 36"/>
                <a:gd name="T2" fmla="*/ 4 w 29"/>
                <a:gd name="T3" fmla="*/ 4 h 36"/>
                <a:gd name="T4" fmla="*/ 1 w 29"/>
                <a:gd name="T5" fmla="*/ 6 h 36"/>
                <a:gd name="T6" fmla="*/ 2 w 29"/>
                <a:gd name="T7" fmla="*/ 10 h 36"/>
                <a:gd name="T8" fmla="*/ 29 w 29"/>
                <a:gd name="T9" fmla="*/ 36 h 36"/>
              </a:gdLst>
              <a:ahLst/>
              <a:cxnLst>
                <a:cxn ang="0">
                  <a:pos x="T0" y="T1"/>
                </a:cxn>
                <a:cxn ang="0">
                  <a:pos x="T2" y="T3"/>
                </a:cxn>
                <a:cxn ang="0">
                  <a:pos x="T4" y="T5"/>
                </a:cxn>
                <a:cxn ang="0">
                  <a:pos x="T6" y="T7"/>
                </a:cxn>
                <a:cxn ang="0">
                  <a:pos x="T8" y="T9"/>
                </a:cxn>
              </a:cxnLst>
              <a:rect l="0" t="0" r="r" b="b"/>
              <a:pathLst>
                <a:path w="29" h="36">
                  <a:moveTo>
                    <a:pt x="27" y="0"/>
                  </a:moveTo>
                  <a:cubicBezTo>
                    <a:pt x="4" y="4"/>
                    <a:pt x="4" y="4"/>
                    <a:pt x="4" y="4"/>
                  </a:cubicBezTo>
                  <a:cubicBezTo>
                    <a:pt x="2" y="4"/>
                    <a:pt x="1" y="5"/>
                    <a:pt x="1" y="6"/>
                  </a:cubicBezTo>
                  <a:cubicBezTo>
                    <a:pt x="0" y="8"/>
                    <a:pt x="1" y="9"/>
                    <a:pt x="2" y="10"/>
                  </a:cubicBezTo>
                  <a:cubicBezTo>
                    <a:pt x="29" y="36"/>
                    <a:pt x="29" y="36"/>
                    <a:pt x="29" y="36"/>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7" name="Freeform 15">
              <a:extLst>
                <a:ext uri="{FF2B5EF4-FFF2-40B4-BE49-F238E27FC236}">
                  <a16:creationId xmlns:a16="http://schemas.microsoft.com/office/drawing/2014/main" id="{0B506C4B-AD41-78C4-80E7-495BED43BC28}"/>
                </a:ext>
              </a:extLst>
            </p:cNvPr>
            <p:cNvSpPr>
              <a:spLocks/>
            </p:cNvSpPr>
            <p:nvPr/>
          </p:nvSpPr>
          <p:spPr bwMode="auto">
            <a:xfrm>
              <a:off x="781" y="2205"/>
              <a:ext cx="202" cy="125"/>
            </a:xfrm>
            <a:custGeom>
              <a:avLst/>
              <a:gdLst>
                <a:gd name="T0" fmla="*/ 135 w 135"/>
                <a:gd name="T1" fmla="*/ 0 h 83"/>
                <a:gd name="T2" fmla="*/ 117 w 135"/>
                <a:gd name="T3" fmla="*/ 17 h 83"/>
                <a:gd name="T4" fmla="*/ 127 w 135"/>
                <a:gd name="T5" fmla="*/ 79 h 83"/>
                <a:gd name="T6" fmla="*/ 126 w 135"/>
                <a:gd name="T7" fmla="*/ 82 h 83"/>
                <a:gd name="T8" fmla="*/ 124 w 135"/>
                <a:gd name="T9" fmla="*/ 83 h 83"/>
                <a:gd name="T10" fmla="*/ 122 w 135"/>
                <a:gd name="T11" fmla="*/ 83 h 83"/>
                <a:gd name="T12" fmla="*/ 67 w 135"/>
                <a:gd name="T13" fmla="*/ 54 h 83"/>
                <a:gd name="T14" fmla="*/ 12 w 135"/>
                <a:gd name="T15" fmla="*/ 83 h 83"/>
                <a:gd name="T16" fmla="*/ 8 w 135"/>
                <a:gd name="T17" fmla="*/ 82 h 83"/>
                <a:gd name="T18" fmla="*/ 7 w 135"/>
                <a:gd name="T19" fmla="*/ 79 h 83"/>
                <a:gd name="T20" fmla="*/ 17 w 135"/>
                <a:gd name="T21" fmla="*/ 17 h 83"/>
                <a:gd name="T22" fmla="*/ 0 w 135"/>
                <a:gd name="T23"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5" h="83">
                  <a:moveTo>
                    <a:pt x="135" y="0"/>
                  </a:moveTo>
                  <a:cubicBezTo>
                    <a:pt x="117" y="17"/>
                    <a:pt x="117" y="17"/>
                    <a:pt x="117" y="17"/>
                  </a:cubicBezTo>
                  <a:cubicBezTo>
                    <a:pt x="127" y="79"/>
                    <a:pt x="127" y="79"/>
                    <a:pt x="127" y="79"/>
                  </a:cubicBezTo>
                  <a:cubicBezTo>
                    <a:pt x="128" y="80"/>
                    <a:pt x="127" y="81"/>
                    <a:pt x="126" y="82"/>
                  </a:cubicBezTo>
                  <a:cubicBezTo>
                    <a:pt x="125" y="83"/>
                    <a:pt x="124" y="83"/>
                    <a:pt x="124" y="83"/>
                  </a:cubicBezTo>
                  <a:cubicBezTo>
                    <a:pt x="123" y="83"/>
                    <a:pt x="122" y="83"/>
                    <a:pt x="122" y="83"/>
                  </a:cubicBezTo>
                  <a:cubicBezTo>
                    <a:pt x="67" y="54"/>
                    <a:pt x="67" y="54"/>
                    <a:pt x="67" y="54"/>
                  </a:cubicBezTo>
                  <a:cubicBezTo>
                    <a:pt x="12" y="83"/>
                    <a:pt x="12" y="83"/>
                    <a:pt x="12" y="83"/>
                  </a:cubicBezTo>
                  <a:cubicBezTo>
                    <a:pt x="11" y="83"/>
                    <a:pt x="9" y="83"/>
                    <a:pt x="8" y="82"/>
                  </a:cubicBezTo>
                  <a:cubicBezTo>
                    <a:pt x="7" y="81"/>
                    <a:pt x="6" y="80"/>
                    <a:pt x="7" y="79"/>
                  </a:cubicBezTo>
                  <a:cubicBezTo>
                    <a:pt x="17" y="17"/>
                    <a:pt x="17" y="17"/>
                    <a:pt x="17" y="17"/>
                  </a:cubicBezTo>
                  <a:cubicBezTo>
                    <a:pt x="0" y="0"/>
                    <a:pt x="0" y="0"/>
                    <a:pt x="0" y="0"/>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Freeform 16">
              <a:extLst>
                <a:ext uri="{FF2B5EF4-FFF2-40B4-BE49-F238E27FC236}">
                  <a16:creationId xmlns:a16="http://schemas.microsoft.com/office/drawing/2014/main" id="{66AAF545-FE27-08A9-B6C7-EB36EAB72A0C}"/>
                </a:ext>
              </a:extLst>
            </p:cNvPr>
            <p:cNvSpPr>
              <a:spLocks/>
            </p:cNvSpPr>
            <p:nvPr/>
          </p:nvSpPr>
          <p:spPr bwMode="auto">
            <a:xfrm>
              <a:off x="778" y="2056"/>
              <a:ext cx="206" cy="95"/>
            </a:xfrm>
            <a:custGeom>
              <a:avLst/>
              <a:gdLst>
                <a:gd name="T0" fmla="*/ 0 w 138"/>
                <a:gd name="T1" fmla="*/ 63 h 63"/>
                <a:gd name="T2" fmla="*/ 38 w 138"/>
                <a:gd name="T3" fmla="*/ 58 h 63"/>
                <a:gd name="T4" fmla="*/ 66 w 138"/>
                <a:gd name="T5" fmla="*/ 2 h 63"/>
                <a:gd name="T6" fmla="*/ 69 w 138"/>
                <a:gd name="T7" fmla="*/ 0 h 63"/>
                <a:gd name="T8" fmla="*/ 69 w 138"/>
                <a:gd name="T9" fmla="*/ 0 h 63"/>
                <a:gd name="T10" fmla="*/ 72 w 138"/>
                <a:gd name="T11" fmla="*/ 2 h 63"/>
                <a:gd name="T12" fmla="*/ 100 w 138"/>
                <a:gd name="T13" fmla="*/ 58 h 63"/>
                <a:gd name="T14" fmla="*/ 138 w 138"/>
                <a:gd name="T15" fmla="*/ 63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63">
                  <a:moveTo>
                    <a:pt x="0" y="63"/>
                  </a:moveTo>
                  <a:cubicBezTo>
                    <a:pt x="38" y="58"/>
                    <a:pt x="38" y="58"/>
                    <a:pt x="38" y="58"/>
                  </a:cubicBezTo>
                  <a:cubicBezTo>
                    <a:pt x="66" y="2"/>
                    <a:pt x="66" y="2"/>
                    <a:pt x="66" y="2"/>
                  </a:cubicBezTo>
                  <a:cubicBezTo>
                    <a:pt x="66" y="1"/>
                    <a:pt x="68" y="0"/>
                    <a:pt x="69" y="0"/>
                  </a:cubicBezTo>
                  <a:cubicBezTo>
                    <a:pt x="69" y="0"/>
                    <a:pt x="69" y="0"/>
                    <a:pt x="69" y="0"/>
                  </a:cubicBezTo>
                  <a:cubicBezTo>
                    <a:pt x="70" y="0"/>
                    <a:pt x="72" y="1"/>
                    <a:pt x="72" y="2"/>
                  </a:cubicBezTo>
                  <a:cubicBezTo>
                    <a:pt x="100" y="58"/>
                    <a:pt x="100" y="58"/>
                    <a:pt x="100" y="58"/>
                  </a:cubicBezTo>
                  <a:cubicBezTo>
                    <a:pt x="138" y="63"/>
                    <a:pt x="138" y="63"/>
                    <a:pt x="138" y="63"/>
                  </a:cubicBezTo>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sp>
        <p:nvSpPr>
          <p:cNvPr id="60" name="TextBox 59">
            <a:extLst>
              <a:ext uri="{FF2B5EF4-FFF2-40B4-BE49-F238E27FC236}">
                <a16:creationId xmlns:a16="http://schemas.microsoft.com/office/drawing/2014/main" id="{C1A42291-3ECF-CA06-F847-054CD4C90F36}"/>
              </a:ext>
            </a:extLst>
          </p:cNvPr>
          <p:cNvSpPr txBox="1"/>
          <p:nvPr/>
        </p:nvSpPr>
        <p:spPr bwMode="auto">
          <a:xfrm>
            <a:off x="985450" y="2420888"/>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SEEKING CONSISTENCY</a:t>
            </a:r>
          </a:p>
        </p:txBody>
      </p:sp>
      <p:sp>
        <p:nvSpPr>
          <p:cNvPr id="63" name="TextBox 62">
            <a:extLst>
              <a:ext uri="{FF2B5EF4-FFF2-40B4-BE49-F238E27FC236}">
                <a16:creationId xmlns:a16="http://schemas.microsoft.com/office/drawing/2014/main" id="{9FFAF5B9-F0B3-32F9-1ED1-8CA06710C306}"/>
              </a:ext>
            </a:extLst>
          </p:cNvPr>
          <p:cNvSpPr txBox="1"/>
          <p:nvPr/>
        </p:nvSpPr>
        <p:spPr bwMode="auto">
          <a:xfrm>
            <a:off x="1406077" y="1412776"/>
            <a:ext cx="1602566" cy="1107996"/>
          </a:xfrm>
          <a:prstGeom prst="rect">
            <a:avLst/>
          </a:prstGeom>
          <a:noFill/>
          <a:ln>
            <a:noFill/>
          </a:ln>
        </p:spPr>
        <p:txBody>
          <a:bodyPr wrap="square">
            <a:spAutoFit/>
          </a:bodyPr>
          <a:lstStyle/>
          <a:p>
            <a:pPr algn="ctr">
              <a:spcBef>
                <a:spcPts val="544"/>
              </a:spcBef>
            </a:pPr>
            <a:r>
              <a:rPr lang="en-US" sz="6600" b="1" dirty="0">
                <a:solidFill>
                  <a:schemeClr val="bg1"/>
                </a:solidFill>
                <a:latin typeface="+mj-lt"/>
                <a:ea typeface="Inter" panose="02000503000000020004" pitchFamily="2" charset="0"/>
              </a:rPr>
              <a:t>1</a:t>
            </a:r>
          </a:p>
        </p:txBody>
      </p:sp>
      <p:sp>
        <p:nvSpPr>
          <p:cNvPr id="64" name="TextBox 63">
            <a:extLst>
              <a:ext uri="{FF2B5EF4-FFF2-40B4-BE49-F238E27FC236}">
                <a16:creationId xmlns:a16="http://schemas.microsoft.com/office/drawing/2014/main" id="{0932A172-D46B-9C18-6410-9145A4D4CD45}"/>
              </a:ext>
            </a:extLst>
          </p:cNvPr>
          <p:cNvSpPr txBox="1"/>
          <p:nvPr/>
        </p:nvSpPr>
        <p:spPr>
          <a:xfrm>
            <a:off x="957834" y="3681080"/>
            <a:ext cx="2775622" cy="468000"/>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Aiming to deliver consistent performance with lower volatility</a:t>
            </a:r>
          </a:p>
          <a:p>
            <a:pPr marL="285750" indent="-285750">
              <a:buSzPct val="150000"/>
              <a:buFont typeface="Wingdings" panose="05000000000000000000" pitchFamily="2" charset="2"/>
              <a:buChar char="ü"/>
            </a:pPr>
            <a:endParaRPr lang="en-GB" sz="1400" dirty="0">
              <a:solidFill>
                <a:schemeClr val="bg1"/>
              </a:solidFill>
              <a:latin typeface="Arial Narrow" panose="020B0606020202030204" pitchFamily="34" charset="0"/>
            </a:endParaRPr>
          </a:p>
          <a:p>
            <a:pPr>
              <a:buSzPct val="150000"/>
            </a:pPr>
            <a:endParaRPr lang="en-GB" sz="1400" dirty="0">
              <a:solidFill>
                <a:schemeClr val="bg1"/>
              </a:solidFill>
              <a:latin typeface="Arial Narrow" panose="020B0606020202030204" pitchFamily="34" charset="0"/>
            </a:endParaRPr>
          </a:p>
        </p:txBody>
      </p:sp>
      <p:cxnSp>
        <p:nvCxnSpPr>
          <p:cNvPr id="65" name="Straight Connector 64">
            <a:extLst>
              <a:ext uri="{FF2B5EF4-FFF2-40B4-BE49-F238E27FC236}">
                <a16:creationId xmlns:a16="http://schemas.microsoft.com/office/drawing/2014/main" id="{E40CD27D-68E4-A348-6B2B-9930E1B4F7ED}"/>
              </a:ext>
            </a:extLst>
          </p:cNvPr>
          <p:cNvCxnSpPr>
            <a:cxnSpLocks/>
          </p:cNvCxnSpPr>
          <p:nvPr/>
        </p:nvCxnSpPr>
        <p:spPr>
          <a:xfrm>
            <a:off x="839664" y="3501008"/>
            <a:ext cx="0" cy="72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DD07968-9541-6F7F-A150-BD84EF85DF72}"/>
              </a:ext>
            </a:extLst>
          </p:cNvPr>
          <p:cNvCxnSpPr>
            <a:cxnSpLocks/>
          </p:cNvCxnSpPr>
          <p:nvPr/>
        </p:nvCxnSpPr>
        <p:spPr>
          <a:xfrm>
            <a:off x="839664" y="4443468"/>
            <a:ext cx="0" cy="72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7" name="Rectangle 106">
            <a:extLst>
              <a:ext uri="{FF2B5EF4-FFF2-40B4-BE49-F238E27FC236}">
                <a16:creationId xmlns:a16="http://schemas.microsoft.com/office/drawing/2014/main" id="{3214AF7C-CA31-0F42-A0FD-54CCE3EFF042}"/>
              </a:ext>
            </a:extLst>
          </p:cNvPr>
          <p:cNvSpPr/>
          <p:nvPr/>
        </p:nvSpPr>
        <p:spPr>
          <a:xfrm>
            <a:off x="4217275" y="1556792"/>
            <a:ext cx="3744000" cy="3744416"/>
          </a:xfrm>
          <a:prstGeom prst="rect">
            <a:avLst/>
          </a:pr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cxnSp>
        <p:nvCxnSpPr>
          <p:cNvPr id="108" name="Straight Connector 107">
            <a:extLst>
              <a:ext uri="{FF2B5EF4-FFF2-40B4-BE49-F238E27FC236}">
                <a16:creationId xmlns:a16="http://schemas.microsoft.com/office/drawing/2014/main" id="{9E5C5D45-E8ED-892C-FFE1-08C999DDEE55}"/>
              </a:ext>
            </a:extLst>
          </p:cNvPr>
          <p:cNvCxnSpPr>
            <a:cxnSpLocks/>
          </p:cNvCxnSpPr>
          <p:nvPr/>
        </p:nvCxnSpPr>
        <p:spPr>
          <a:xfrm>
            <a:off x="4685275" y="2391484"/>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70AD13C5-EB09-4296-61EC-814EF3BA37F6}"/>
              </a:ext>
            </a:extLst>
          </p:cNvPr>
          <p:cNvSpPr txBox="1"/>
          <p:nvPr/>
        </p:nvSpPr>
        <p:spPr bwMode="auto">
          <a:xfrm>
            <a:off x="4867365" y="2420888"/>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CREDIT QUALITY DEPTH</a:t>
            </a:r>
          </a:p>
        </p:txBody>
      </p:sp>
      <p:sp>
        <p:nvSpPr>
          <p:cNvPr id="124" name="TextBox 123">
            <a:extLst>
              <a:ext uri="{FF2B5EF4-FFF2-40B4-BE49-F238E27FC236}">
                <a16:creationId xmlns:a16="http://schemas.microsoft.com/office/drawing/2014/main" id="{11DAC832-E5F8-FE29-FA0B-A1E1DBF4E643}"/>
              </a:ext>
            </a:extLst>
          </p:cNvPr>
          <p:cNvSpPr txBox="1"/>
          <p:nvPr/>
        </p:nvSpPr>
        <p:spPr bwMode="auto">
          <a:xfrm>
            <a:off x="5287992" y="1412776"/>
            <a:ext cx="1602566" cy="1107996"/>
          </a:xfrm>
          <a:prstGeom prst="rect">
            <a:avLst/>
          </a:prstGeom>
          <a:noFill/>
          <a:ln>
            <a:noFill/>
          </a:ln>
        </p:spPr>
        <p:txBody>
          <a:bodyPr wrap="square">
            <a:spAutoFit/>
          </a:bodyPr>
          <a:lstStyle/>
          <a:p>
            <a:pPr algn="ctr">
              <a:spcBef>
                <a:spcPts val="544"/>
              </a:spcBef>
            </a:pPr>
            <a:r>
              <a:rPr lang="en-US" sz="6600" b="1" dirty="0">
                <a:solidFill>
                  <a:schemeClr val="bg1"/>
                </a:solidFill>
                <a:latin typeface="+mj-lt"/>
                <a:ea typeface="Inter" panose="02000503000000020004" pitchFamily="2" charset="0"/>
              </a:rPr>
              <a:t>2</a:t>
            </a:r>
          </a:p>
        </p:txBody>
      </p:sp>
      <p:sp>
        <p:nvSpPr>
          <p:cNvPr id="125" name="TextBox 124">
            <a:extLst>
              <a:ext uri="{FF2B5EF4-FFF2-40B4-BE49-F238E27FC236}">
                <a16:creationId xmlns:a16="http://schemas.microsoft.com/office/drawing/2014/main" id="{35227BD2-9ED7-5C19-7003-5F121899B0EE}"/>
              </a:ext>
            </a:extLst>
          </p:cNvPr>
          <p:cNvSpPr txBox="1"/>
          <p:nvPr/>
        </p:nvSpPr>
        <p:spPr>
          <a:xfrm>
            <a:off x="4865346" y="3537063"/>
            <a:ext cx="2998165" cy="756031"/>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Coordination with the US High Yield team on corporate bond issuers that indicate potential to rise to Investment Grade, resulting in 28 Rising Stars since inception*</a:t>
            </a:r>
          </a:p>
          <a:p>
            <a:pPr>
              <a:buSzPct val="150000"/>
            </a:pPr>
            <a:endParaRPr lang="en-GB" sz="1400" dirty="0">
              <a:solidFill>
                <a:schemeClr val="bg1"/>
              </a:solidFill>
              <a:latin typeface="Arial Narrow" panose="020B0606020202030204" pitchFamily="34" charset="0"/>
            </a:endParaRPr>
          </a:p>
        </p:txBody>
      </p:sp>
      <p:cxnSp>
        <p:nvCxnSpPr>
          <p:cNvPr id="126" name="Straight Connector 125">
            <a:extLst>
              <a:ext uri="{FF2B5EF4-FFF2-40B4-BE49-F238E27FC236}">
                <a16:creationId xmlns:a16="http://schemas.microsoft.com/office/drawing/2014/main" id="{2611D2C6-D13F-7B57-277F-9716195D67A9}"/>
              </a:ext>
            </a:extLst>
          </p:cNvPr>
          <p:cNvCxnSpPr>
            <a:cxnSpLocks/>
          </p:cNvCxnSpPr>
          <p:nvPr/>
        </p:nvCxnSpPr>
        <p:spPr>
          <a:xfrm>
            <a:off x="4721579" y="3501008"/>
            <a:ext cx="0" cy="72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B738AEF2-FFA6-B7B3-3672-C315FD2A4984}"/>
              </a:ext>
            </a:extLst>
          </p:cNvPr>
          <p:cNvCxnSpPr>
            <a:cxnSpLocks/>
          </p:cNvCxnSpPr>
          <p:nvPr/>
        </p:nvCxnSpPr>
        <p:spPr>
          <a:xfrm>
            <a:off x="4721579" y="4443468"/>
            <a:ext cx="0" cy="72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8" name="TextBox 127">
            <a:extLst>
              <a:ext uri="{FF2B5EF4-FFF2-40B4-BE49-F238E27FC236}">
                <a16:creationId xmlns:a16="http://schemas.microsoft.com/office/drawing/2014/main" id="{15281711-359D-55D7-B03B-8D5C9F65C08C}"/>
              </a:ext>
            </a:extLst>
          </p:cNvPr>
          <p:cNvSpPr txBox="1"/>
          <p:nvPr/>
        </p:nvSpPr>
        <p:spPr bwMode="auto">
          <a:xfrm>
            <a:off x="4281406" y="3685981"/>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129" name="TextBox 128">
            <a:extLst>
              <a:ext uri="{FF2B5EF4-FFF2-40B4-BE49-F238E27FC236}">
                <a16:creationId xmlns:a16="http://schemas.microsoft.com/office/drawing/2014/main" id="{47C00420-7422-F6C8-CD0A-A2A0DCE10325}"/>
              </a:ext>
            </a:extLst>
          </p:cNvPr>
          <p:cNvSpPr txBox="1"/>
          <p:nvPr/>
        </p:nvSpPr>
        <p:spPr bwMode="auto">
          <a:xfrm>
            <a:off x="4276250" y="4659492"/>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131" name="TextBox 130">
            <a:extLst>
              <a:ext uri="{FF2B5EF4-FFF2-40B4-BE49-F238E27FC236}">
                <a16:creationId xmlns:a16="http://schemas.microsoft.com/office/drawing/2014/main" id="{6004C363-F56F-68A1-A4E3-7CB5E0308B6F}"/>
              </a:ext>
            </a:extLst>
          </p:cNvPr>
          <p:cNvSpPr txBox="1"/>
          <p:nvPr/>
        </p:nvSpPr>
        <p:spPr>
          <a:xfrm>
            <a:off x="957834" y="4614856"/>
            <a:ext cx="2775622" cy="468000"/>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Bottom-up security selection is the key driver of performance</a:t>
            </a:r>
          </a:p>
          <a:p>
            <a:pPr>
              <a:buSzPct val="150000"/>
            </a:pPr>
            <a:endParaRPr lang="en-GB" sz="1400" dirty="0">
              <a:solidFill>
                <a:schemeClr val="bg1"/>
              </a:solidFill>
              <a:latin typeface="Arial Narrow" panose="020B0606020202030204" pitchFamily="34" charset="0"/>
            </a:endParaRPr>
          </a:p>
        </p:txBody>
      </p:sp>
      <p:grpSp>
        <p:nvGrpSpPr>
          <p:cNvPr id="99" name="Groupe 52">
            <a:extLst>
              <a:ext uri="{FF2B5EF4-FFF2-40B4-BE49-F238E27FC236}">
                <a16:creationId xmlns:a16="http://schemas.microsoft.com/office/drawing/2014/main" id="{08E67D74-E8B3-A89E-2630-08F0466D26F7}"/>
              </a:ext>
            </a:extLst>
          </p:cNvPr>
          <p:cNvGrpSpPr/>
          <p:nvPr/>
        </p:nvGrpSpPr>
        <p:grpSpPr>
          <a:xfrm flipH="1">
            <a:off x="5744986" y="2779443"/>
            <a:ext cx="792084" cy="649557"/>
            <a:chOff x="434975" y="955675"/>
            <a:chExt cx="901700" cy="766763"/>
          </a:xfrm>
        </p:grpSpPr>
        <p:sp>
          <p:nvSpPr>
            <p:cNvPr id="100" name="Freeform 34">
              <a:extLst>
                <a:ext uri="{FF2B5EF4-FFF2-40B4-BE49-F238E27FC236}">
                  <a16:creationId xmlns:a16="http://schemas.microsoft.com/office/drawing/2014/main" id="{5A92F0E8-EDBC-D59A-FA70-619EA0DF0441}"/>
                </a:ext>
              </a:extLst>
            </p:cNvPr>
            <p:cNvSpPr>
              <a:spLocks/>
            </p:cNvSpPr>
            <p:nvPr/>
          </p:nvSpPr>
          <p:spPr bwMode="auto">
            <a:xfrm>
              <a:off x="730250" y="955675"/>
              <a:ext cx="606425" cy="593725"/>
            </a:xfrm>
            <a:custGeom>
              <a:avLst/>
              <a:gdLst>
                <a:gd name="T0" fmla="*/ 158 w 241"/>
                <a:gd name="T1" fmla="*/ 226 h 234"/>
                <a:gd name="T2" fmla="*/ 101 w 241"/>
                <a:gd name="T3" fmla="*/ 231 h 234"/>
                <a:gd name="T4" fmla="*/ 11 w 241"/>
                <a:gd name="T5" fmla="*/ 101 h 234"/>
                <a:gd name="T6" fmla="*/ 140 w 241"/>
                <a:gd name="T7" fmla="*/ 11 h 234"/>
                <a:gd name="T8" fmla="*/ 231 w 241"/>
                <a:gd name="T9" fmla="*/ 140 h 234"/>
                <a:gd name="T10" fmla="*/ 205 w 241"/>
                <a:gd name="T11" fmla="*/ 194 h 234"/>
              </a:gdLst>
              <a:ahLst/>
              <a:cxnLst>
                <a:cxn ang="0">
                  <a:pos x="T0" y="T1"/>
                </a:cxn>
                <a:cxn ang="0">
                  <a:pos x="T2" y="T3"/>
                </a:cxn>
                <a:cxn ang="0">
                  <a:pos x="T4" y="T5"/>
                </a:cxn>
                <a:cxn ang="0">
                  <a:pos x="T6" y="T7"/>
                </a:cxn>
                <a:cxn ang="0">
                  <a:pos x="T8" y="T9"/>
                </a:cxn>
                <a:cxn ang="0">
                  <a:pos x="T10" y="T11"/>
                </a:cxn>
              </a:cxnLst>
              <a:rect l="0" t="0" r="r" b="b"/>
              <a:pathLst>
                <a:path w="241" h="234">
                  <a:moveTo>
                    <a:pt x="158" y="226"/>
                  </a:moveTo>
                  <a:cubicBezTo>
                    <a:pt x="141" y="232"/>
                    <a:pt x="121" y="234"/>
                    <a:pt x="101" y="231"/>
                  </a:cubicBezTo>
                  <a:cubicBezTo>
                    <a:pt x="41" y="220"/>
                    <a:pt x="0" y="162"/>
                    <a:pt x="11" y="101"/>
                  </a:cubicBezTo>
                  <a:cubicBezTo>
                    <a:pt x="22" y="41"/>
                    <a:pt x="79" y="0"/>
                    <a:pt x="140" y="11"/>
                  </a:cubicBezTo>
                  <a:cubicBezTo>
                    <a:pt x="201" y="21"/>
                    <a:pt x="241" y="79"/>
                    <a:pt x="231" y="140"/>
                  </a:cubicBezTo>
                  <a:cubicBezTo>
                    <a:pt x="227" y="161"/>
                    <a:pt x="218" y="179"/>
                    <a:pt x="205" y="194"/>
                  </a:cubicBezTo>
                </a:path>
              </a:pathLst>
            </a:custGeom>
            <a:noFill/>
            <a:ln w="15875"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1" name="Line 35">
              <a:extLst>
                <a:ext uri="{FF2B5EF4-FFF2-40B4-BE49-F238E27FC236}">
                  <a16:creationId xmlns:a16="http://schemas.microsoft.com/office/drawing/2014/main" id="{AE04EEEE-8A94-3AC2-041A-646237220640}"/>
                </a:ext>
              </a:extLst>
            </p:cNvPr>
            <p:cNvSpPr>
              <a:spLocks noChangeShapeType="1"/>
            </p:cNvSpPr>
            <p:nvPr/>
          </p:nvSpPr>
          <p:spPr bwMode="auto">
            <a:xfrm flipV="1">
              <a:off x="731838" y="1438275"/>
              <a:ext cx="88900" cy="60325"/>
            </a:xfrm>
            <a:prstGeom prst="line">
              <a:avLst/>
            </a:prstGeom>
            <a:noFill/>
            <a:ln w="15875"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2" name="Freeform 36">
              <a:extLst>
                <a:ext uri="{FF2B5EF4-FFF2-40B4-BE49-F238E27FC236}">
                  <a16:creationId xmlns:a16="http://schemas.microsoft.com/office/drawing/2014/main" id="{7A1368DA-E13D-197E-9DDC-1B580020F787}"/>
                </a:ext>
              </a:extLst>
            </p:cNvPr>
            <p:cNvSpPr>
              <a:spLocks/>
            </p:cNvSpPr>
            <p:nvPr/>
          </p:nvSpPr>
          <p:spPr bwMode="auto">
            <a:xfrm>
              <a:off x="434975" y="1463675"/>
              <a:ext cx="314325" cy="258763"/>
            </a:xfrm>
            <a:custGeom>
              <a:avLst/>
              <a:gdLst>
                <a:gd name="T0" fmla="*/ 12 w 125"/>
                <a:gd name="T1" fmla="*/ 61 h 102"/>
                <a:gd name="T2" fmla="*/ 89 w 125"/>
                <a:gd name="T3" fmla="*/ 6 h 102"/>
                <a:gd name="T4" fmla="*/ 118 w 125"/>
                <a:gd name="T5" fmla="*/ 11 h 102"/>
                <a:gd name="T6" fmla="*/ 118 w 125"/>
                <a:gd name="T7" fmla="*/ 11 h 102"/>
                <a:gd name="T8" fmla="*/ 113 w 125"/>
                <a:gd name="T9" fmla="*/ 41 h 102"/>
                <a:gd name="T10" fmla="*/ 37 w 125"/>
                <a:gd name="T11" fmla="*/ 95 h 102"/>
                <a:gd name="T12" fmla="*/ 7 w 125"/>
                <a:gd name="T13" fmla="*/ 90 h 102"/>
                <a:gd name="T14" fmla="*/ 12 w 125"/>
                <a:gd name="T15" fmla="*/ 61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5" h="102">
                  <a:moveTo>
                    <a:pt x="12" y="61"/>
                  </a:moveTo>
                  <a:cubicBezTo>
                    <a:pt x="89" y="6"/>
                    <a:pt x="89" y="6"/>
                    <a:pt x="89" y="6"/>
                  </a:cubicBezTo>
                  <a:cubicBezTo>
                    <a:pt x="98" y="0"/>
                    <a:pt x="111" y="2"/>
                    <a:pt x="118" y="11"/>
                  </a:cubicBezTo>
                  <a:cubicBezTo>
                    <a:pt x="118" y="11"/>
                    <a:pt x="118" y="11"/>
                    <a:pt x="118" y="11"/>
                  </a:cubicBezTo>
                  <a:cubicBezTo>
                    <a:pt x="125" y="21"/>
                    <a:pt x="123" y="34"/>
                    <a:pt x="113" y="41"/>
                  </a:cubicBezTo>
                  <a:cubicBezTo>
                    <a:pt x="37" y="95"/>
                    <a:pt x="37" y="95"/>
                    <a:pt x="37" y="95"/>
                  </a:cubicBezTo>
                  <a:cubicBezTo>
                    <a:pt x="27" y="102"/>
                    <a:pt x="14" y="100"/>
                    <a:pt x="7" y="90"/>
                  </a:cubicBezTo>
                  <a:cubicBezTo>
                    <a:pt x="0" y="81"/>
                    <a:pt x="2" y="68"/>
                    <a:pt x="12" y="61"/>
                  </a:cubicBezTo>
                  <a:close/>
                </a:path>
              </a:pathLst>
            </a:custGeom>
            <a:noFill/>
            <a:ln w="15875"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3" name="Freeform 37">
              <a:extLst>
                <a:ext uri="{FF2B5EF4-FFF2-40B4-BE49-F238E27FC236}">
                  <a16:creationId xmlns:a16="http://schemas.microsoft.com/office/drawing/2014/main" id="{C19E5C42-942C-6040-6B0C-555BB5776D85}"/>
                </a:ext>
              </a:extLst>
            </p:cNvPr>
            <p:cNvSpPr>
              <a:spLocks/>
            </p:cNvSpPr>
            <p:nvPr/>
          </p:nvSpPr>
          <p:spPr bwMode="auto">
            <a:xfrm>
              <a:off x="1174750" y="1484313"/>
              <a:ext cx="34925" cy="22225"/>
            </a:xfrm>
            <a:custGeom>
              <a:avLst/>
              <a:gdLst>
                <a:gd name="T0" fmla="*/ 14 w 14"/>
                <a:gd name="T1" fmla="*/ 0 h 9"/>
                <a:gd name="T2" fmla="*/ 0 w 14"/>
                <a:gd name="T3" fmla="*/ 9 h 9"/>
              </a:gdLst>
              <a:ahLst/>
              <a:cxnLst>
                <a:cxn ang="0">
                  <a:pos x="T0" y="T1"/>
                </a:cxn>
                <a:cxn ang="0">
                  <a:pos x="T2" y="T3"/>
                </a:cxn>
              </a:cxnLst>
              <a:rect l="0" t="0" r="r" b="b"/>
              <a:pathLst>
                <a:path w="14" h="9">
                  <a:moveTo>
                    <a:pt x="14" y="0"/>
                  </a:moveTo>
                  <a:cubicBezTo>
                    <a:pt x="10" y="3"/>
                    <a:pt x="5" y="6"/>
                    <a:pt x="0" y="9"/>
                  </a:cubicBezTo>
                </a:path>
              </a:pathLst>
            </a:custGeom>
            <a:noFill/>
            <a:ln w="1587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4" name="Freeform 38">
              <a:extLst>
                <a:ext uri="{FF2B5EF4-FFF2-40B4-BE49-F238E27FC236}">
                  <a16:creationId xmlns:a16="http://schemas.microsoft.com/office/drawing/2014/main" id="{C8980C95-FDB9-8387-B4D5-2134D26F4901}"/>
                </a:ext>
              </a:extLst>
            </p:cNvPr>
            <p:cNvSpPr>
              <a:spLocks/>
            </p:cNvSpPr>
            <p:nvPr/>
          </p:nvSpPr>
          <p:spPr bwMode="auto">
            <a:xfrm>
              <a:off x="809625" y="1036638"/>
              <a:ext cx="447675" cy="449263"/>
            </a:xfrm>
            <a:custGeom>
              <a:avLst/>
              <a:gdLst>
                <a:gd name="T0" fmla="*/ 170 w 178"/>
                <a:gd name="T1" fmla="*/ 103 h 177"/>
                <a:gd name="T2" fmla="*/ 75 w 178"/>
                <a:gd name="T3" fmla="*/ 170 h 177"/>
                <a:gd name="T4" fmla="*/ 8 w 178"/>
                <a:gd name="T5" fmla="*/ 74 h 177"/>
                <a:gd name="T6" fmla="*/ 103 w 178"/>
                <a:gd name="T7" fmla="*/ 8 h 177"/>
                <a:gd name="T8" fmla="*/ 170 w 178"/>
                <a:gd name="T9" fmla="*/ 103 h 177"/>
              </a:gdLst>
              <a:ahLst/>
              <a:cxnLst>
                <a:cxn ang="0">
                  <a:pos x="T0" y="T1"/>
                </a:cxn>
                <a:cxn ang="0">
                  <a:pos x="T2" y="T3"/>
                </a:cxn>
                <a:cxn ang="0">
                  <a:pos x="T4" y="T5"/>
                </a:cxn>
                <a:cxn ang="0">
                  <a:pos x="T6" y="T7"/>
                </a:cxn>
                <a:cxn ang="0">
                  <a:pos x="T8" y="T9"/>
                </a:cxn>
              </a:cxnLst>
              <a:rect l="0" t="0" r="r" b="b"/>
              <a:pathLst>
                <a:path w="178" h="177">
                  <a:moveTo>
                    <a:pt x="170" y="103"/>
                  </a:moveTo>
                  <a:cubicBezTo>
                    <a:pt x="162" y="148"/>
                    <a:pt x="119" y="177"/>
                    <a:pt x="75" y="170"/>
                  </a:cubicBezTo>
                  <a:cubicBezTo>
                    <a:pt x="30" y="162"/>
                    <a:pt x="0" y="119"/>
                    <a:pt x="8" y="74"/>
                  </a:cubicBezTo>
                  <a:cubicBezTo>
                    <a:pt x="16" y="30"/>
                    <a:pt x="58" y="0"/>
                    <a:pt x="103" y="8"/>
                  </a:cubicBezTo>
                  <a:cubicBezTo>
                    <a:pt x="148" y="16"/>
                    <a:pt x="178" y="58"/>
                    <a:pt x="170" y="103"/>
                  </a:cubicBezTo>
                  <a:close/>
                </a:path>
              </a:pathLst>
            </a:custGeom>
            <a:noFill/>
            <a:ln w="1587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dirty="0"/>
            </a:p>
          </p:txBody>
        </p:sp>
      </p:grpSp>
      <p:sp>
        <p:nvSpPr>
          <p:cNvPr id="132" name="TextBox 131">
            <a:extLst>
              <a:ext uri="{FF2B5EF4-FFF2-40B4-BE49-F238E27FC236}">
                <a16:creationId xmlns:a16="http://schemas.microsoft.com/office/drawing/2014/main" id="{055641A3-FE61-43FB-1690-ED8B0AA2E9E3}"/>
              </a:ext>
            </a:extLst>
          </p:cNvPr>
          <p:cNvSpPr txBox="1"/>
          <p:nvPr/>
        </p:nvSpPr>
        <p:spPr>
          <a:xfrm>
            <a:off x="4855926" y="4581128"/>
            <a:ext cx="2998165" cy="458809"/>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We believe in a strong sell discipline to manage downgrade risk when the investment thesis changes</a:t>
            </a:r>
            <a:endParaRPr lang="en-GB" sz="1400" dirty="0">
              <a:solidFill>
                <a:schemeClr val="bg1"/>
              </a:solidFill>
              <a:latin typeface="Arial Narrow" panose="020B0606020202030204" pitchFamily="34" charset="0"/>
            </a:endParaRPr>
          </a:p>
        </p:txBody>
      </p:sp>
      <p:cxnSp>
        <p:nvCxnSpPr>
          <p:cNvPr id="135" name="Straight Connector 134">
            <a:extLst>
              <a:ext uri="{FF2B5EF4-FFF2-40B4-BE49-F238E27FC236}">
                <a16:creationId xmlns:a16="http://schemas.microsoft.com/office/drawing/2014/main" id="{D67652A0-6BF0-0380-B86F-EE68473655C6}"/>
              </a:ext>
            </a:extLst>
          </p:cNvPr>
          <p:cNvCxnSpPr>
            <a:cxnSpLocks/>
          </p:cNvCxnSpPr>
          <p:nvPr/>
        </p:nvCxnSpPr>
        <p:spPr>
          <a:xfrm>
            <a:off x="8542837" y="2391484"/>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28ACF26A-AF79-B8C7-FF8F-07D4FD13284F}"/>
              </a:ext>
            </a:extLst>
          </p:cNvPr>
          <p:cNvSpPr txBox="1"/>
          <p:nvPr/>
        </p:nvSpPr>
        <p:spPr bwMode="auto">
          <a:xfrm>
            <a:off x="8724927" y="2420888"/>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GLOBAL PRESENCE</a:t>
            </a:r>
          </a:p>
        </p:txBody>
      </p:sp>
      <p:sp>
        <p:nvSpPr>
          <p:cNvPr id="137" name="TextBox 136">
            <a:extLst>
              <a:ext uri="{FF2B5EF4-FFF2-40B4-BE49-F238E27FC236}">
                <a16:creationId xmlns:a16="http://schemas.microsoft.com/office/drawing/2014/main" id="{090F703F-A596-0355-84E2-D883DB6C0DB4}"/>
              </a:ext>
            </a:extLst>
          </p:cNvPr>
          <p:cNvSpPr txBox="1"/>
          <p:nvPr/>
        </p:nvSpPr>
        <p:spPr bwMode="auto">
          <a:xfrm>
            <a:off x="9145554" y="1412776"/>
            <a:ext cx="1602566" cy="1107996"/>
          </a:xfrm>
          <a:prstGeom prst="rect">
            <a:avLst/>
          </a:prstGeom>
          <a:noFill/>
          <a:ln>
            <a:noFill/>
          </a:ln>
        </p:spPr>
        <p:txBody>
          <a:bodyPr wrap="square">
            <a:spAutoFit/>
          </a:bodyPr>
          <a:lstStyle/>
          <a:p>
            <a:pPr algn="ctr">
              <a:spcBef>
                <a:spcPts val="544"/>
              </a:spcBef>
            </a:pPr>
            <a:r>
              <a:rPr lang="en-US" sz="6600" b="1" dirty="0">
                <a:solidFill>
                  <a:schemeClr val="bg1"/>
                </a:solidFill>
                <a:latin typeface="+mj-lt"/>
                <a:ea typeface="Inter" panose="02000503000000020004" pitchFamily="2" charset="0"/>
              </a:rPr>
              <a:t>3</a:t>
            </a:r>
          </a:p>
        </p:txBody>
      </p:sp>
      <p:sp>
        <p:nvSpPr>
          <p:cNvPr id="138" name="TextBox 137">
            <a:extLst>
              <a:ext uri="{FF2B5EF4-FFF2-40B4-BE49-F238E27FC236}">
                <a16:creationId xmlns:a16="http://schemas.microsoft.com/office/drawing/2014/main" id="{41341F7C-B581-533C-5B7C-634744316CC7}"/>
              </a:ext>
            </a:extLst>
          </p:cNvPr>
          <p:cNvSpPr txBox="1"/>
          <p:nvPr/>
        </p:nvSpPr>
        <p:spPr>
          <a:xfrm>
            <a:off x="8722908" y="3718658"/>
            <a:ext cx="2998165" cy="286406"/>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Insights obtained from teams across global markets</a:t>
            </a:r>
            <a:endParaRPr lang="en-GB" sz="1400" dirty="0">
              <a:solidFill>
                <a:schemeClr val="bg1"/>
              </a:solidFill>
              <a:latin typeface="Arial Narrow" panose="020B0606020202030204" pitchFamily="34" charset="0"/>
            </a:endParaRPr>
          </a:p>
        </p:txBody>
      </p:sp>
      <p:cxnSp>
        <p:nvCxnSpPr>
          <p:cNvPr id="139" name="Straight Connector 138">
            <a:extLst>
              <a:ext uri="{FF2B5EF4-FFF2-40B4-BE49-F238E27FC236}">
                <a16:creationId xmlns:a16="http://schemas.microsoft.com/office/drawing/2014/main" id="{CD9AB1A4-4050-1C99-E615-88036C165043}"/>
              </a:ext>
            </a:extLst>
          </p:cNvPr>
          <p:cNvCxnSpPr>
            <a:cxnSpLocks/>
          </p:cNvCxnSpPr>
          <p:nvPr/>
        </p:nvCxnSpPr>
        <p:spPr>
          <a:xfrm>
            <a:off x="8579141" y="3645064"/>
            <a:ext cx="0" cy="36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D39E4180-769F-1521-D672-3F8443836E8B}"/>
              </a:ext>
            </a:extLst>
          </p:cNvPr>
          <p:cNvCxnSpPr>
            <a:cxnSpLocks/>
          </p:cNvCxnSpPr>
          <p:nvPr/>
        </p:nvCxnSpPr>
        <p:spPr>
          <a:xfrm>
            <a:off x="8579141" y="4223422"/>
            <a:ext cx="0" cy="36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FB5D6775-16C9-4801-5BAB-67C98B0D91FB}"/>
              </a:ext>
            </a:extLst>
          </p:cNvPr>
          <p:cNvSpPr txBox="1"/>
          <p:nvPr/>
        </p:nvSpPr>
        <p:spPr>
          <a:xfrm>
            <a:off x="8713488" y="4801780"/>
            <a:ext cx="2998165" cy="427419"/>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Globally coordinated Responsible Investment and ESG integration</a:t>
            </a:r>
            <a:endParaRPr lang="en-GB" sz="1400" dirty="0">
              <a:solidFill>
                <a:schemeClr val="bg1"/>
              </a:solidFill>
              <a:latin typeface="Arial Narrow" panose="020B0606020202030204" pitchFamily="34" charset="0"/>
            </a:endParaRPr>
          </a:p>
        </p:txBody>
      </p:sp>
      <p:pic>
        <p:nvPicPr>
          <p:cNvPr id="150" name="Image 35">
            <a:extLst>
              <a:ext uri="{FF2B5EF4-FFF2-40B4-BE49-F238E27FC236}">
                <a16:creationId xmlns:a16="http://schemas.microsoft.com/office/drawing/2014/main" id="{C993D264-F9FF-1074-283F-4FCD2D52DBF9}"/>
              </a:ext>
            </a:extLst>
          </p:cNvPr>
          <p:cNvPicPr>
            <a:picLocks noChangeAspect="1"/>
          </p:cNvPicPr>
          <p:nvPr/>
        </p:nvPicPr>
        <p:blipFill>
          <a:blip r:embed="rId2"/>
          <a:stretch>
            <a:fillRect/>
          </a:stretch>
        </p:blipFill>
        <p:spPr>
          <a:xfrm>
            <a:off x="9578972" y="2852936"/>
            <a:ext cx="616004" cy="729830"/>
          </a:xfrm>
          <a:prstGeom prst="rect">
            <a:avLst/>
          </a:prstGeom>
        </p:spPr>
      </p:pic>
      <p:sp>
        <p:nvSpPr>
          <p:cNvPr id="151" name="TextBox 150">
            <a:extLst>
              <a:ext uri="{FF2B5EF4-FFF2-40B4-BE49-F238E27FC236}">
                <a16:creationId xmlns:a16="http://schemas.microsoft.com/office/drawing/2014/main" id="{FE0CA3EE-44FF-042C-3E3C-6FC520C0ABC5}"/>
              </a:ext>
            </a:extLst>
          </p:cNvPr>
          <p:cNvSpPr txBox="1"/>
          <p:nvPr/>
        </p:nvSpPr>
        <p:spPr>
          <a:xfrm>
            <a:off x="8722908" y="4117393"/>
            <a:ext cx="2998165" cy="580691"/>
          </a:xfrm>
          <a:prstGeom prst="rect">
            <a:avLst/>
          </a:prstGeom>
        </p:spPr>
        <p:txBody>
          <a:bodyPr vert="horz" wrap="square" lIns="0" tIns="0" rIns="0" bIns="0" rtlCol="0" anchor="t" anchorCtr="0">
            <a:noAutofit/>
          </a:bodyPr>
          <a:lstStyle/>
          <a:p>
            <a:pPr>
              <a:buSzPct val="150000"/>
            </a:pPr>
            <a:r>
              <a:rPr lang="en-GB" sz="1200" dirty="0">
                <a:solidFill>
                  <a:schemeClr val="bg1"/>
                </a:solidFill>
                <a:latin typeface="Arial Narrow" panose="020B0606020202030204" pitchFamily="34" charset="0"/>
              </a:rPr>
              <a:t>Deep experience managing bespoke US Investment Grade corporate mandates with customised constraints</a:t>
            </a:r>
            <a:endParaRPr lang="en-GB" sz="1400" dirty="0">
              <a:solidFill>
                <a:schemeClr val="bg1"/>
              </a:solidFill>
              <a:latin typeface="Arial Narrow" panose="020B0606020202030204" pitchFamily="34" charset="0"/>
            </a:endParaRPr>
          </a:p>
        </p:txBody>
      </p:sp>
      <p:cxnSp>
        <p:nvCxnSpPr>
          <p:cNvPr id="152" name="Straight Connector 151">
            <a:extLst>
              <a:ext uri="{FF2B5EF4-FFF2-40B4-BE49-F238E27FC236}">
                <a16:creationId xmlns:a16="http://schemas.microsoft.com/office/drawing/2014/main" id="{6ABB068A-F3F2-E19B-E952-C69BE192BFB9}"/>
              </a:ext>
            </a:extLst>
          </p:cNvPr>
          <p:cNvCxnSpPr>
            <a:cxnSpLocks/>
          </p:cNvCxnSpPr>
          <p:nvPr/>
        </p:nvCxnSpPr>
        <p:spPr>
          <a:xfrm>
            <a:off x="8579141" y="4801780"/>
            <a:ext cx="0" cy="3600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3" name="TextBox 152">
            <a:extLst>
              <a:ext uri="{FF2B5EF4-FFF2-40B4-BE49-F238E27FC236}">
                <a16:creationId xmlns:a16="http://schemas.microsoft.com/office/drawing/2014/main" id="{9A3315FD-7CA0-DED8-EF17-82FBA01772C4}"/>
              </a:ext>
            </a:extLst>
          </p:cNvPr>
          <p:cNvSpPr txBox="1"/>
          <p:nvPr/>
        </p:nvSpPr>
        <p:spPr bwMode="auto">
          <a:xfrm>
            <a:off x="8138968" y="4255248"/>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
        <p:nvSpPr>
          <p:cNvPr id="154" name="TextBox 153">
            <a:extLst>
              <a:ext uri="{FF2B5EF4-FFF2-40B4-BE49-F238E27FC236}">
                <a16:creationId xmlns:a16="http://schemas.microsoft.com/office/drawing/2014/main" id="{7A785059-F0D2-B690-ED10-E03200DF2AED}"/>
              </a:ext>
            </a:extLst>
          </p:cNvPr>
          <p:cNvSpPr txBox="1"/>
          <p:nvPr/>
        </p:nvSpPr>
        <p:spPr bwMode="auto">
          <a:xfrm>
            <a:off x="8138968" y="4811438"/>
            <a:ext cx="538483" cy="39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285750" indent="-285750" algn="l">
              <a:buClr>
                <a:schemeClr val="bg1"/>
              </a:buClr>
              <a:buSzPct val="115000"/>
              <a:buFont typeface="Wingdings" panose="05000000000000000000" pitchFamily="2" charset="2"/>
              <a:buChar char="ü"/>
            </a:pPr>
            <a:r>
              <a:rPr lang="en-GB" sz="2000" dirty="0">
                <a:latin typeface="Calibri" panose="020F0502020204030204" pitchFamily="34" charset="0"/>
              </a:rPr>
              <a:t> </a:t>
            </a:r>
          </a:p>
        </p:txBody>
      </p:sp>
    </p:spTree>
    <p:extLst>
      <p:ext uri="{BB962C8B-B14F-4D97-AF65-F5344CB8AC3E}">
        <p14:creationId xmlns:p14="http://schemas.microsoft.com/office/powerpoint/2010/main" val="330386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3B67F-0A90-C1C5-74B3-C6CD62B1B182}"/>
              </a:ext>
            </a:extLst>
          </p:cNvPr>
          <p:cNvSpPr>
            <a:spLocks noGrp="1"/>
          </p:cNvSpPr>
          <p:nvPr>
            <p:ph type="title"/>
          </p:nvPr>
        </p:nvSpPr>
        <p:spPr/>
        <p:txBody>
          <a:bodyPr/>
          <a:lstStyle/>
          <a:p>
            <a:r>
              <a:rPr lang="en-GB" dirty="0"/>
              <a:t>AXA World Funds – US Credit Short Duration IG</a:t>
            </a:r>
          </a:p>
        </p:txBody>
      </p:sp>
      <p:sp>
        <p:nvSpPr>
          <p:cNvPr id="3" name="Text Placeholder 2">
            <a:extLst>
              <a:ext uri="{FF2B5EF4-FFF2-40B4-BE49-F238E27FC236}">
                <a16:creationId xmlns:a16="http://schemas.microsoft.com/office/drawing/2014/main" id="{1E62B938-88AF-7C7B-D815-42C36434DB8E}"/>
              </a:ext>
            </a:extLst>
          </p:cNvPr>
          <p:cNvSpPr>
            <a:spLocks noGrp="1"/>
          </p:cNvSpPr>
          <p:nvPr>
            <p:ph type="body" sz="quarter" idx="10"/>
          </p:nvPr>
        </p:nvSpPr>
        <p:spPr/>
        <p:txBody>
          <a:bodyPr/>
          <a:lstStyle/>
          <a:p>
            <a:r>
              <a:rPr lang="en-GB" dirty="0"/>
              <a:t>US Investment grade corporate bonds</a:t>
            </a:r>
          </a:p>
        </p:txBody>
      </p:sp>
      <p:sp>
        <p:nvSpPr>
          <p:cNvPr id="5" name="Text Placeholder 4">
            <a:extLst>
              <a:ext uri="{FF2B5EF4-FFF2-40B4-BE49-F238E27FC236}">
                <a16:creationId xmlns:a16="http://schemas.microsoft.com/office/drawing/2014/main" id="{09303ECD-7D53-5D31-20AB-0357DBF9184C}"/>
              </a:ext>
            </a:extLst>
          </p:cNvPr>
          <p:cNvSpPr>
            <a:spLocks noGrp="1"/>
          </p:cNvSpPr>
          <p:nvPr>
            <p:ph type="body" sz="quarter" idx="12"/>
          </p:nvPr>
        </p:nvSpPr>
        <p:spPr/>
        <p:txBody>
          <a:bodyPr/>
          <a:lstStyle/>
          <a:p>
            <a:r>
              <a:rPr lang="en-GB" dirty="0"/>
              <a:t>Source: BNPP AM, as of March 31, 2026. Developments of the past are no indicator for any future returns or trends. The above represents our current market views only and does not constitute investment advice. For illustrative purposes only. The information has been established on the basis of data, projections, forecasts, anticipations and hypothesis which are subjective. This analysis and conclusions are the expression of an opinion, based on available data at a specific date. Due to the subjective aspect of these analyses, the effective evolution of the economic variables and values of the financial markets could be significantly different for the projections, forecast, anticipations and hypothesis which are communicated in this material. There is no guarantee the targets shown in the slide will be achieved. </a:t>
            </a:r>
          </a:p>
        </p:txBody>
      </p:sp>
      <p:sp>
        <p:nvSpPr>
          <p:cNvPr id="6" name="Text Placeholder 5">
            <a:extLst>
              <a:ext uri="{FF2B5EF4-FFF2-40B4-BE49-F238E27FC236}">
                <a16:creationId xmlns:a16="http://schemas.microsoft.com/office/drawing/2014/main" id="{0C092424-00D7-8F3F-5AEF-661B29C36240}"/>
              </a:ext>
            </a:extLst>
          </p:cNvPr>
          <p:cNvSpPr>
            <a:spLocks noGrp="1"/>
          </p:cNvSpPr>
          <p:nvPr>
            <p:ph type="body" sz="quarter" idx="11"/>
          </p:nvPr>
        </p:nvSpPr>
        <p:spPr/>
        <p:txBody>
          <a:bodyPr/>
          <a:lstStyle/>
          <a:p>
            <a:r>
              <a:rPr lang="en-GB" dirty="0"/>
              <a:t>AXA WF US Credit short duration IG</a:t>
            </a:r>
          </a:p>
        </p:txBody>
      </p:sp>
      <p:sp>
        <p:nvSpPr>
          <p:cNvPr id="7" name="Rectangle 6">
            <a:extLst>
              <a:ext uri="{FF2B5EF4-FFF2-40B4-BE49-F238E27FC236}">
                <a16:creationId xmlns:a16="http://schemas.microsoft.com/office/drawing/2014/main" id="{AF5D3F7C-48BC-D284-343E-C53090C5BFE2}"/>
              </a:ext>
            </a:extLst>
          </p:cNvPr>
          <p:cNvSpPr/>
          <p:nvPr/>
        </p:nvSpPr>
        <p:spPr>
          <a:xfrm>
            <a:off x="8112224" y="1556792"/>
            <a:ext cx="3744000" cy="3744416"/>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9" name="Rectangle 8">
            <a:extLst>
              <a:ext uri="{FF2B5EF4-FFF2-40B4-BE49-F238E27FC236}">
                <a16:creationId xmlns:a16="http://schemas.microsoft.com/office/drawing/2014/main" id="{25354C47-AAAB-F706-B9F1-AF8F2C03AD6A}"/>
              </a:ext>
            </a:extLst>
          </p:cNvPr>
          <p:cNvSpPr/>
          <p:nvPr/>
        </p:nvSpPr>
        <p:spPr>
          <a:xfrm>
            <a:off x="335360" y="1556792"/>
            <a:ext cx="3744000" cy="3744416"/>
          </a:xfrm>
          <a:prstGeom prst="rect">
            <a:avLst/>
          </a:prstGeom>
          <a:solidFill>
            <a:schemeClr val="accent4"/>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cxnSp>
        <p:nvCxnSpPr>
          <p:cNvPr id="12" name="Straight Connector 11">
            <a:extLst>
              <a:ext uri="{FF2B5EF4-FFF2-40B4-BE49-F238E27FC236}">
                <a16:creationId xmlns:a16="http://schemas.microsoft.com/office/drawing/2014/main" id="{B302DE11-0E71-C441-09F5-3E2480381903}"/>
              </a:ext>
            </a:extLst>
          </p:cNvPr>
          <p:cNvCxnSpPr>
            <a:cxnSpLocks/>
          </p:cNvCxnSpPr>
          <p:nvPr/>
        </p:nvCxnSpPr>
        <p:spPr>
          <a:xfrm>
            <a:off x="803360" y="3212976"/>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066625F7-DD5C-FE92-A072-B0CC15E20E27}"/>
              </a:ext>
            </a:extLst>
          </p:cNvPr>
          <p:cNvSpPr txBox="1"/>
          <p:nvPr/>
        </p:nvSpPr>
        <p:spPr bwMode="auto">
          <a:xfrm>
            <a:off x="985450"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What is the fund?</a:t>
            </a:r>
          </a:p>
        </p:txBody>
      </p:sp>
      <p:sp>
        <p:nvSpPr>
          <p:cNvPr id="32" name="Rectangle 31">
            <a:extLst>
              <a:ext uri="{FF2B5EF4-FFF2-40B4-BE49-F238E27FC236}">
                <a16:creationId xmlns:a16="http://schemas.microsoft.com/office/drawing/2014/main" id="{7852EA8B-3EE0-2854-22CC-43DA2871394B}"/>
              </a:ext>
            </a:extLst>
          </p:cNvPr>
          <p:cNvSpPr/>
          <p:nvPr/>
        </p:nvSpPr>
        <p:spPr>
          <a:xfrm>
            <a:off x="4217275" y="1556792"/>
            <a:ext cx="3744000" cy="3744416"/>
          </a:xfrm>
          <a:prstGeom prst="rect">
            <a:avLst/>
          </a:pr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cxnSp>
        <p:nvCxnSpPr>
          <p:cNvPr id="33" name="Straight Connector 32">
            <a:extLst>
              <a:ext uri="{FF2B5EF4-FFF2-40B4-BE49-F238E27FC236}">
                <a16:creationId xmlns:a16="http://schemas.microsoft.com/office/drawing/2014/main" id="{93253714-992B-7203-6BAA-1AC1F4F435AE}"/>
              </a:ext>
            </a:extLst>
          </p:cNvPr>
          <p:cNvCxnSpPr>
            <a:cxnSpLocks/>
          </p:cNvCxnSpPr>
          <p:nvPr/>
        </p:nvCxnSpPr>
        <p:spPr>
          <a:xfrm>
            <a:off x="4685275" y="3212976"/>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9D350579-CBED-272D-E9DA-32AF1B38054A}"/>
              </a:ext>
            </a:extLst>
          </p:cNvPr>
          <p:cNvSpPr txBox="1"/>
          <p:nvPr/>
        </p:nvSpPr>
        <p:spPr bwMode="auto">
          <a:xfrm>
            <a:off x="4867365"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Why now?</a:t>
            </a:r>
          </a:p>
        </p:txBody>
      </p:sp>
      <p:cxnSp>
        <p:nvCxnSpPr>
          <p:cNvPr id="49" name="Straight Connector 48">
            <a:extLst>
              <a:ext uri="{FF2B5EF4-FFF2-40B4-BE49-F238E27FC236}">
                <a16:creationId xmlns:a16="http://schemas.microsoft.com/office/drawing/2014/main" id="{90AEDDEF-A6C6-AA87-F3AC-8F6CF28321C3}"/>
              </a:ext>
            </a:extLst>
          </p:cNvPr>
          <p:cNvCxnSpPr>
            <a:cxnSpLocks/>
          </p:cNvCxnSpPr>
          <p:nvPr/>
        </p:nvCxnSpPr>
        <p:spPr>
          <a:xfrm>
            <a:off x="8580224" y="3284984"/>
            <a:ext cx="280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53981AC2-1C07-7705-308A-4976DECF77C5}"/>
              </a:ext>
            </a:extLst>
          </p:cNvPr>
          <p:cNvSpPr txBox="1"/>
          <p:nvPr/>
        </p:nvSpPr>
        <p:spPr bwMode="auto">
          <a:xfrm>
            <a:off x="8762314" y="2627620"/>
            <a:ext cx="2443821" cy="369332"/>
          </a:xfrm>
          <a:prstGeom prst="rect">
            <a:avLst/>
          </a:prstGeom>
          <a:noFill/>
          <a:ln>
            <a:noFill/>
          </a:ln>
        </p:spPr>
        <p:txBody>
          <a:bodyPr wrap="square">
            <a:spAutoFit/>
          </a:bodyPr>
          <a:lstStyle/>
          <a:p>
            <a:pPr algn="ctr">
              <a:spcBef>
                <a:spcPts val="544"/>
              </a:spcBef>
            </a:pPr>
            <a:r>
              <a:rPr lang="en-US" b="1" dirty="0">
                <a:solidFill>
                  <a:schemeClr val="bg1"/>
                </a:solidFill>
                <a:latin typeface="+mj-lt"/>
                <a:ea typeface="Inter" panose="02000503000000020004" pitchFamily="2" charset="0"/>
              </a:rPr>
              <a:t>Why the fund?</a:t>
            </a:r>
          </a:p>
        </p:txBody>
      </p:sp>
      <p:sp>
        <p:nvSpPr>
          <p:cNvPr id="61" name="TextBox 2">
            <a:extLst>
              <a:ext uri="{FF2B5EF4-FFF2-40B4-BE49-F238E27FC236}">
                <a16:creationId xmlns:a16="http://schemas.microsoft.com/office/drawing/2014/main" id="{706A7689-7E39-92BA-A524-0D26192435C8}"/>
              </a:ext>
            </a:extLst>
          </p:cNvPr>
          <p:cNvSpPr txBox="1"/>
          <p:nvPr/>
        </p:nvSpPr>
        <p:spPr>
          <a:xfrm>
            <a:off x="963835" y="3645024"/>
            <a:ext cx="2487050" cy="325602"/>
          </a:xfrm>
          <a:prstGeom prst="rect">
            <a:avLst/>
          </a:prstGeom>
          <a:noFill/>
          <a:ln>
            <a:noFill/>
          </a:ln>
        </p:spPr>
        <p:txBody>
          <a:bodyPr vert="horz" wrap="square" lIns="0" tIns="0" rIns="0" bIns="0" rtlCol="0" anchor="t">
            <a:noAutofit/>
          </a:bodyPr>
          <a:lstStyle/>
          <a:p>
            <a:pPr marL="0" marR="0" lvl="0" indent="0" algn="ctr" defTabSz="914400" rtl="0" eaLnBrk="1" fontAlgn="base" latinLnBrk="0" hangingPunct="1">
              <a:lnSpc>
                <a:spcPct val="90000"/>
              </a:lnSpc>
              <a:spcBef>
                <a:spcPct val="0"/>
              </a:spcBef>
              <a:spcAft>
                <a:spcPct val="0"/>
              </a:spcAft>
              <a:buClr>
                <a:srgbClr val="027180"/>
              </a:buClr>
              <a:buSzPct val="115000"/>
              <a:buFontTx/>
              <a:buNone/>
              <a:tabLst/>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Short Duration</a:t>
            </a:r>
          </a:p>
          <a:p>
            <a:pPr marL="0" marR="0" lvl="0" indent="0" algn="ctr" defTabSz="914400" rtl="0" eaLnBrk="1" fontAlgn="base" latinLnBrk="0" hangingPunct="1">
              <a:lnSpc>
                <a:spcPct val="90000"/>
              </a:lnSpc>
              <a:spcBef>
                <a:spcPct val="0"/>
              </a:spcBef>
              <a:spcAft>
                <a:spcPct val="0"/>
              </a:spcAft>
              <a:buClr>
                <a:srgbClr val="027180"/>
              </a:buClr>
              <a:buSzPct val="115000"/>
              <a:buFontTx/>
              <a:buNone/>
              <a:tabLst/>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a:t>
            </a:r>
            <a:r>
              <a:rPr lang="en-GB" sz="1600" b="1" dirty="0">
                <a:solidFill>
                  <a:schemeClr val="bg1"/>
                </a:solidFill>
                <a:latin typeface="Arial Narrow" panose="020B0606020202030204" pitchFamily="34" charset="0"/>
              </a:rPr>
              <a:t>&lt;5</a:t>
            </a: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Year</a:t>
            </a:r>
            <a:r>
              <a:rPr lang="en-GB" sz="1600" b="1" dirty="0">
                <a:solidFill>
                  <a:schemeClr val="bg1"/>
                </a:solidFill>
                <a:latin typeface="Arial Narrow" panose="020B0606020202030204" pitchFamily="34" charset="0"/>
              </a:rPr>
              <a:t>)</a:t>
            </a: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USD Bonds</a:t>
            </a:r>
          </a:p>
        </p:txBody>
      </p:sp>
      <p:sp>
        <p:nvSpPr>
          <p:cNvPr id="62" name="TextBox 16">
            <a:extLst>
              <a:ext uri="{FF2B5EF4-FFF2-40B4-BE49-F238E27FC236}">
                <a16:creationId xmlns:a16="http://schemas.microsoft.com/office/drawing/2014/main" id="{3BF1C15C-5D90-9A02-5914-ADF0F173DF68}"/>
              </a:ext>
            </a:extLst>
          </p:cNvPr>
          <p:cNvSpPr txBox="1"/>
          <p:nvPr/>
        </p:nvSpPr>
        <p:spPr>
          <a:xfrm>
            <a:off x="8634108" y="4248915"/>
            <a:ext cx="2700236" cy="658001"/>
          </a:xfrm>
          <a:prstGeom prst="rect">
            <a:avLst/>
          </a:prstGeom>
          <a:noFill/>
        </p:spPr>
        <p:txBody>
          <a:bodyPr vert="horz" wrap="square" lIns="0" tIns="0" rIns="0" bIns="0" rtlCol="0">
            <a:noAutofit/>
          </a:bodyPr>
          <a:lstStyle/>
          <a:p>
            <a:pPr algn="ctr" defTabSz="685800">
              <a:spcBef>
                <a:spcPts val="450"/>
              </a:spcBef>
              <a:buClr>
                <a:srgbClr val="027180"/>
              </a:buClr>
              <a:buSzPct val="115000"/>
              <a:defRPr/>
            </a:pPr>
            <a:r>
              <a:rPr lang="en-GB" sz="1400" dirty="0">
                <a:solidFill>
                  <a:schemeClr val="bg1"/>
                </a:solidFill>
                <a:latin typeface="Arial Narrow" panose="020B0606020202030204" pitchFamily="34" charset="0"/>
              </a:rPr>
              <a:t>Seeks consistent income with low volatility and higher returns than short-term government bonds/cash</a:t>
            </a:r>
          </a:p>
        </p:txBody>
      </p:sp>
      <p:sp>
        <p:nvSpPr>
          <p:cNvPr id="63" name="TextBox 32">
            <a:extLst>
              <a:ext uri="{FF2B5EF4-FFF2-40B4-BE49-F238E27FC236}">
                <a16:creationId xmlns:a16="http://schemas.microsoft.com/office/drawing/2014/main" id="{E8D49F22-B96B-CA25-3DE0-A15620BD3C3C}"/>
              </a:ext>
            </a:extLst>
          </p:cNvPr>
          <p:cNvSpPr txBox="1"/>
          <p:nvPr/>
        </p:nvSpPr>
        <p:spPr>
          <a:xfrm>
            <a:off x="8699750" y="3679886"/>
            <a:ext cx="2568948" cy="348864"/>
          </a:xfrm>
          <a:prstGeom prst="rect">
            <a:avLst/>
          </a:prstGeom>
          <a:noFill/>
          <a:ln>
            <a:noFill/>
          </a:ln>
        </p:spPr>
        <p:txBody>
          <a:bodyPr vert="horz" wrap="square" lIns="0" tIns="0" rIns="0" bIns="0" rtlCol="0" anchor="t">
            <a:noAutofit/>
          </a:bodyPr>
          <a:lstStyle/>
          <a:p>
            <a:pPr algn="ctr" defTabSz="685800">
              <a:lnSpc>
                <a:spcPct val="90000"/>
              </a:lnSpc>
              <a:buClr>
                <a:srgbClr val="027180"/>
              </a:buClr>
              <a:buSzPct val="115000"/>
              <a:defRPr/>
            </a:pPr>
            <a:r>
              <a:rPr lang="en-GB" sz="1600" b="1" dirty="0">
                <a:solidFill>
                  <a:schemeClr val="bg1"/>
                </a:solidFill>
                <a:latin typeface="Arial Narrow" panose="020B0606020202030204" pitchFamily="34" charset="0"/>
              </a:rPr>
              <a:t>Risk/Return Profile</a:t>
            </a:r>
          </a:p>
        </p:txBody>
      </p:sp>
      <p:sp>
        <p:nvSpPr>
          <p:cNvPr id="64" name="TextBox 27">
            <a:extLst>
              <a:ext uri="{FF2B5EF4-FFF2-40B4-BE49-F238E27FC236}">
                <a16:creationId xmlns:a16="http://schemas.microsoft.com/office/drawing/2014/main" id="{78F23594-1A36-1EC8-A9C9-FFBDDAE3A140}"/>
              </a:ext>
            </a:extLst>
          </p:cNvPr>
          <p:cNvSpPr txBox="1"/>
          <p:nvPr/>
        </p:nvSpPr>
        <p:spPr>
          <a:xfrm>
            <a:off x="803360" y="4272178"/>
            <a:ext cx="2807999" cy="658001"/>
          </a:xfrm>
          <a:prstGeom prst="rect">
            <a:avLst/>
          </a:prstGeom>
          <a:noFill/>
        </p:spPr>
        <p:txBody>
          <a:bodyPr vert="horz" wrap="square" lIns="0" tIns="0" rIns="0" bIns="0" rtlCol="0">
            <a:noAutofit/>
          </a:bodyPr>
          <a:lstStyle/>
          <a:p>
            <a:pPr algn="ctr">
              <a:defRPr/>
            </a:pPr>
            <a:r>
              <a:rPr lang="en-GB" sz="1400" dirty="0">
                <a:solidFill>
                  <a:schemeClr val="bg1"/>
                </a:solidFill>
                <a:latin typeface="Arial Narrow" panose="020B0606020202030204" pitchFamily="34" charset="0"/>
                <a:cs typeface="Calibri" panose="020F0502020204030204" pitchFamily="34" charset="0"/>
              </a:rPr>
              <a:t>Style based on consistency together with in-depth credit selection through detailed fundamental analysis</a:t>
            </a:r>
          </a:p>
        </p:txBody>
      </p:sp>
      <p:sp>
        <p:nvSpPr>
          <p:cNvPr id="65" name="TextBox 15">
            <a:extLst>
              <a:ext uri="{FF2B5EF4-FFF2-40B4-BE49-F238E27FC236}">
                <a16:creationId xmlns:a16="http://schemas.microsoft.com/office/drawing/2014/main" id="{B3BBE226-29CE-99EB-AB18-2355DAEEC705}"/>
              </a:ext>
            </a:extLst>
          </p:cNvPr>
          <p:cNvSpPr txBox="1"/>
          <p:nvPr/>
        </p:nvSpPr>
        <p:spPr>
          <a:xfrm>
            <a:off x="4726569" y="4272178"/>
            <a:ext cx="2725413" cy="658001"/>
          </a:xfrm>
          <a:prstGeom prst="rect">
            <a:avLst/>
          </a:prstGeom>
          <a:noFill/>
        </p:spPr>
        <p:txBody>
          <a:bodyPr vert="horz" wrap="square" lIns="0" tIns="0" rIns="0" bIns="0" rtlCol="0">
            <a:noAutofit/>
          </a:bodyPr>
          <a:lstStyle/>
          <a:p>
            <a:pPr algn="ctr">
              <a:spcBef>
                <a:spcPts val="600"/>
              </a:spcBef>
              <a:buClr>
                <a:srgbClr val="027180"/>
              </a:buClr>
              <a:buSzPct val="115000"/>
              <a:defRPr/>
            </a:pPr>
            <a:r>
              <a:rPr lang="en-US" sz="1400" dirty="0">
                <a:solidFill>
                  <a:schemeClr val="bg1"/>
                </a:solidFill>
                <a:latin typeface="Arial Narrow" panose="020B0606020202030204" pitchFamily="34" charset="0"/>
              </a:rPr>
              <a:t>Yields have risen, thereby increasing carry and return potential, whilst</a:t>
            </a:r>
            <a:r>
              <a:rPr kumimoji="0" lang="en-US" sz="1400"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 cash rates are declining</a:t>
            </a:r>
          </a:p>
        </p:txBody>
      </p:sp>
      <p:sp>
        <p:nvSpPr>
          <p:cNvPr id="66" name="TextBox 29">
            <a:extLst>
              <a:ext uri="{FF2B5EF4-FFF2-40B4-BE49-F238E27FC236}">
                <a16:creationId xmlns:a16="http://schemas.microsoft.com/office/drawing/2014/main" id="{14D774DA-5D59-4AF6-91FD-5BF7BB85217A}"/>
              </a:ext>
            </a:extLst>
          </p:cNvPr>
          <p:cNvSpPr txBox="1"/>
          <p:nvPr/>
        </p:nvSpPr>
        <p:spPr>
          <a:xfrm>
            <a:off x="4784649" y="3679718"/>
            <a:ext cx="2609252" cy="349200"/>
          </a:xfrm>
          <a:prstGeom prst="rect">
            <a:avLst/>
          </a:prstGeom>
          <a:noFill/>
          <a:ln>
            <a:noFill/>
          </a:ln>
        </p:spPr>
        <p:txBody>
          <a:bodyPr vert="horz" wrap="square" lIns="0" tIns="0" rIns="0" bIns="0" rtlCol="0" anchor="t">
            <a:noAutofit/>
          </a:bodyPr>
          <a:lstStyle/>
          <a:p>
            <a:pPr algn="ctr" defTabSz="685800">
              <a:lnSpc>
                <a:spcPct val="90000"/>
              </a:lnSpc>
              <a:buClr>
                <a:srgbClr val="027180"/>
              </a:buClr>
              <a:buSzPct val="115000"/>
              <a:defRPr/>
            </a:pPr>
            <a:r>
              <a:rPr kumimoji="0" lang="en-GB" sz="1600" b="1" i="0" u="none" strike="noStrike" kern="1200" cap="none" spc="0" normalizeH="0" baseline="0" noProof="0" dirty="0">
                <a:ln>
                  <a:noFill/>
                </a:ln>
                <a:solidFill>
                  <a:schemeClr val="bg1"/>
                </a:solidFill>
                <a:effectLst/>
                <a:uLnTx/>
                <a:uFillTx/>
                <a:latin typeface="Arial Narrow" panose="020B0606020202030204" pitchFamily="34" charset="0"/>
                <a:cs typeface="Arial" charset="0"/>
              </a:rPr>
              <a:t>Attractive Entry </a:t>
            </a:r>
            <a:r>
              <a:rPr lang="en-GB" sz="1600" b="1" dirty="0">
                <a:solidFill>
                  <a:schemeClr val="bg1"/>
                </a:solidFill>
                <a:latin typeface="Arial Narrow" panose="020B0606020202030204" pitchFamily="34" charset="0"/>
              </a:rPr>
              <a:t>P</a:t>
            </a:r>
            <a:r>
              <a:rPr kumimoji="0" lang="en-GB" sz="1600" b="1" i="0" u="none" strike="noStrike" kern="1200" cap="none" spc="0" normalizeH="0" baseline="0" noProof="0" dirty="0" err="1">
                <a:ln>
                  <a:noFill/>
                </a:ln>
                <a:solidFill>
                  <a:schemeClr val="bg1"/>
                </a:solidFill>
                <a:effectLst/>
                <a:uLnTx/>
                <a:uFillTx/>
                <a:latin typeface="Arial Narrow" panose="020B0606020202030204" pitchFamily="34" charset="0"/>
                <a:cs typeface="Arial" charset="0"/>
              </a:rPr>
              <a:t>oint</a:t>
            </a:r>
            <a:endParaRPr lang="en-US" sz="1600" b="1" dirty="0">
              <a:solidFill>
                <a:schemeClr val="bg1"/>
              </a:solidFill>
              <a:latin typeface="Arial Narrow" panose="020B0606020202030204" pitchFamily="34" charset="0"/>
            </a:endParaRPr>
          </a:p>
        </p:txBody>
      </p:sp>
      <p:grpSp>
        <p:nvGrpSpPr>
          <p:cNvPr id="68" name="Groupe 10324">
            <a:extLst>
              <a:ext uri="{FF2B5EF4-FFF2-40B4-BE49-F238E27FC236}">
                <a16:creationId xmlns:a16="http://schemas.microsoft.com/office/drawing/2014/main" id="{FB52449E-65B3-B184-C1F8-0DBF42426455}"/>
              </a:ext>
            </a:extLst>
          </p:cNvPr>
          <p:cNvGrpSpPr/>
          <p:nvPr/>
        </p:nvGrpSpPr>
        <p:grpSpPr>
          <a:xfrm>
            <a:off x="9513530" y="1715966"/>
            <a:ext cx="941388" cy="654050"/>
            <a:chOff x="7615238" y="2039938"/>
            <a:chExt cx="941388" cy="654050"/>
          </a:xfrm>
        </p:grpSpPr>
        <p:sp>
          <p:nvSpPr>
            <p:cNvPr id="69" name="Freeform 93">
              <a:extLst>
                <a:ext uri="{FF2B5EF4-FFF2-40B4-BE49-F238E27FC236}">
                  <a16:creationId xmlns:a16="http://schemas.microsoft.com/office/drawing/2014/main" id="{E28FDB10-B55A-7FB5-863D-606CE7D9FE16}"/>
                </a:ext>
              </a:extLst>
            </p:cNvPr>
            <p:cNvSpPr>
              <a:spLocks/>
            </p:cNvSpPr>
            <p:nvPr/>
          </p:nvSpPr>
          <p:spPr bwMode="auto">
            <a:xfrm>
              <a:off x="8164513" y="2047875"/>
              <a:ext cx="123825" cy="274638"/>
            </a:xfrm>
            <a:custGeom>
              <a:avLst/>
              <a:gdLst>
                <a:gd name="T0" fmla="*/ 0 w 52"/>
                <a:gd name="T1" fmla="*/ 0 h 116"/>
                <a:gd name="T2" fmla="*/ 52 w 52"/>
                <a:gd name="T3" fmla="*/ 68 h 116"/>
                <a:gd name="T4" fmla="*/ 32 w 52"/>
                <a:gd name="T5" fmla="*/ 116 h 116"/>
              </a:gdLst>
              <a:ahLst/>
              <a:cxnLst>
                <a:cxn ang="0">
                  <a:pos x="T0" y="T1"/>
                </a:cxn>
                <a:cxn ang="0">
                  <a:pos x="T2" y="T3"/>
                </a:cxn>
                <a:cxn ang="0">
                  <a:pos x="T4" y="T5"/>
                </a:cxn>
              </a:cxnLst>
              <a:rect l="0" t="0" r="r" b="b"/>
              <a:pathLst>
                <a:path w="52" h="116">
                  <a:moveTo>
                    <a:pt x="0" y="0"/>
                  </a:moveTo>
                  <a:cubicBezTo>
                    <a:pt x="30" y="8"/>
                    <a:pt x="52" y="36"/>
                    <a:pt x="52" y="68"/>
                  </a:cubicBezTo>
                  <a:cubicBezTo>
                    <a:pt x="52" y="87"/>
                    <a:pt x="44" y="104"/>
                    <a:pt x="32" y="11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0" name="Freeform 94">
              <a:extLst>
                <a:ext uri="{FF2B5EF4-FFF2-40B4-BE49-F238E27FC236}">
                  <a16:creationId xmlns:a16="http://schemas.microsoft.com/office/drawing/2014/main" id="{F37603EE-59F3-A074-C411-12A2DCC7BCD4}"/>
                </a:ext>
              </a:extLst>
            </p:cNvPr>
            <p:cNvSpPr>
              <a:spLocks/>
            </p:cNvSpPr>
            <p:nvPr/>
          </p:nvSpPr>
          <p:spPr bwMode="auto">
            <a:xfrm>
              <a:off x="7954963" y="2039938"/>
              <a:ext cx="255588" cy="334963"/>
            </a:xfrm>
            <a:custGeom>
              <a:avLst/>
              <a:gdLst>
                <a:gd name="T0" fmla="*/ 108 w 108"/>
                <a:gd name="T1" fmla="*/ 131 h 141"/>
                <a:gd name="T2" fmla="*/ 70 w 108"/>
                <a:gd name="T3" fmla="*/ 141 h 141"/>
                <a:gd name="T4" fmla="*/ 0 w 108"/>
                <a:gd name="T5" fmla="*/ 71 h 141"/>
                <a:gd name="T6" fmla="*/ 70 w 108"/>
                <a:gd name="T7" fmla="*/ 0 h 141"/>
                <a:gd name="T8" fmla="*/ 70 w 108"/>
                <a:gd name="T9" fmla="*/ 71 h 141"/>
                <a:gd name="T10" fmla="*/ 108 w 108"/>
                <a:gd name="T11" fmla="*/ 131 h 141"/>
              </a:gdLst>
              <a:ahLst/>
              <a:cxnLst>
                <a:cxn ang="0">
                  <a:pos x="T0" y="T1"/>
                </a:cxn>
                <a:cxn ang="0">
                  <a:pos x="T2" y="T3"/>
                </a:cxn>
                <a:cxn ang="0">
                  <a:pos x="T4" y="T5"/>
                </a:cxn>
                <a:cxn ang="0">
                  <a:pos x="T6" y="T7"/>
                </a:cxn>
                <a:cxn ang="0">
                  <a:pos x="T8" y="T9"/>
                </a:cxn>
                <a:cxn ang="0">
                  <a:pos x="T10" y="T11"/>
                </a:cxn>
              </a:cxnLst>
              <a:rect l="0" t="0" r="r" b="b"/>
              <a:pathLst>
                <a:path w="108" h="141">
                  <a:moveTo>
                    <a:pt x="108" y="131"/>
                  </a:moveTo>
                  <a:cubicBezTo>
                    <a:pt x="97" y="137"/>
                    <a:pt x="84" y="141"/>
                    <a:pt x="70" y="141"/>
                  </a:cubicBezTo>
                  <a:cubicBezTo>
                    <a:pt x="31" y="141"/>
                    <a:pt x="0" y="110"/>
                    <a:pt x="0" y="71"/>
                  </a:cubicBezTo>
                  <a:cubicBezTo>
                    <a:pt x="0" y="32"/>
                    <a:pt x="31" y="0"/>
                    <a:pt x="70" y="0"/>
                  </a:cubicBezTo>
                  <a:cubicBezTo>
                    <a:pt x="70" y="71"/>
                    <a:pt x="70" y="71"/>
                    <a:pt x="70" y="71"/>
                  </a:cubicBezTo>
                  <a:lnTo>
                    <a:pt x="108" y="131"/>
                  </a:ln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1" name="Line 95">
              <a:extLst>
                <a:ext uri="{FF2B5EF4-FFF2-40B4-BE49-F238E27FC236}">
                  <a16:creationId xmlns:a16="http://schemas.microsoft.com/office/drawing/2014/main" id="{C0821A2C-6859-E5A5-E2E3-D361BA9D04C0}"/>
                </a:ext>
              </a:extLst>
            </p:cNvPr>
            <p:cNvSpPr>
              <a:spLocks noChangeShapeType="1"/>
            </p:cNvSpPr>
            <p:nvPr/>
          </p:nvSpPr>
          <p:spPr bwMode="auto">
            <a:xfrm flipH="1">
              <a:off x="7999413" y="2384425"/>
              <a:ext cx="33338" cy="714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2" name="Freeform 96">
              <a:extLst>
                <a:ext uri="{FF2B5EF4-FFF2-40B4-BE49-F238E27FC236}">
                  <a16:creationId xmlns:a16="http://schemas.microsoft.com/office/drawing/2014/main" id="{6F01CECF-6C27-8839-6883-05613B0BD71A}"/>
                </a:ext>
              </a:extLst>
            </p:cNvPr>
            <p:cNvSpPr>
              <a:spLocks/>
            </p:cNvSpPr>
            <p:nvPr/>
          </p:nvSpPr>
          <p:spPr bwMode="auto">
            <a:xfrm>
              <a:off x="7862888" y="2444750"/>
              <a:ext cx="163513" cy="249238"/>
            </a:xfrm>
            <a:custGeom>
              <a:avLst/>
              <a:gdLst>
                <a:gd name="T0" fmla="*/ 18 w 69"/>
                <a:gd name="T1" fmla="*/ 103 h 105"/>
                <a:gd name="T2" fmla="*/ 7 w 69"/>
                <a:gd name="T3" fmla="*/ 98 h 105"/>
                <a:gd name="T4" fmla="*/ 2 w 69"/>
                <a:gd name="T5" fmla="*/ 85 h 105"/>
                <a:gd name="T6" fmla="*/ 38 w 69"/>
                <a:gd name="T7" fmla="*/ 7 h 105"/>
                <a:gd name="T8" fmla="*/ 51 w 69"/>
                <a:gd name="T9" fmla="*/ 3 h 105"/>
                <a:gd name="T10" fmla="*/ 63 w 69"/>
                <a:gd name="T11" fmla="*/ 8 h 105"/>
                <a:gd name="T12" fmla="*/ 67 w 69"/>
                <a:gd name="T13" fmla="*/ 21 h 105"/>
                <a:gd name="T14" fmla="*/ 31 w 69"/>
                <a:gd name="T15" fmla="*/ 98 h 105"/>
                <a:gd name="T16" fmla="*/ 18 w 69"/>
                <a:gd name="T17" fmla="*/ 10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105">
                  <a:moveTo>
                    <a:pt x="18" y="103"/>
                  </a:moveTo>
                  <a:cubicBezTo>
                    <a:pt x="7" y="98"/>
                    <a:pt x="7" y="98"/>
                    <a:pt x="7" y="98"/>
                  </a:cubicBezTo>
                  <a:cubicBezTo>
                    <a:pt x="2" y="95"/>
                    <a:pt x="0" y="90"/>
                    <a:pt x="2" y="85"/>
                  </a:cubicBezTo>
                  <a:cubicBezTo>
                    <a:pt x="38" y="7"/>
                    <a:pt x="38" y="7"/>
                    <a:pt x="38" y="7"/>
                  </a:cubicBezTo>
                  <a:cubicBezTo>
                    <a:pt x="41" y="3"/>
                    <a:pt x="46" y="0"/>
                    <a:pt x="51" y="3"/>
                  </a:cubicBezTo>
                  <a:cubicBezTo>
                    <a:pt x="63" y="8"/>
                    <a:pt x="63" y="8"/>
                    <a:pt x="63" y="8"/>
                  </a:cubicBezTo>
                  <a:cubicBezTo>
                    <a:pt x="67" y="10"/>
                    <a:pt x="69" y="16"/>
                    <a:pt x="67" y="21"/>
                  </a:cubicBezTo>
                  <a:cubicBezTo>
                    <a:pt x="31" y="98"/>
                    <a:pt x="31" y="98"/>
                    <a:pt x="31" y="98"/>
                  </a:cubicBezTo>
                  <a:cubicBezTo>
                    <a:pt x="29" y="103"/>
                    <a:pt x="23" y="105"/>
                    <a:pt x="18" y="103"/>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3" name="Freeform 97">
              <a:extLst>
                <a:ext uri="{FF2B5EF4-FFF2-40B4-BE49-F238E27FC236}">
                  <a16:creationId xmlns:a16="http://schemas.microsoft.com/office/drawing/2014/main" id="{440D7DEA-7EC4-6A0D-0534-3388149B0F3D}"/>
                </a:ext>
              </a:extLst>
            </p:cNvPr>
            <p:cNvSpPr>
              <a:spLocks/>
            </p:cNvSpPr>
            <p:nvPr/>
          </p:nvSpPr>
          <p:spPr bwMode="auto">
            <a:xfrm>
              <a:off x="8299451" y="2062163"/>
              <a:ext cx="257175" cy="115888"/>
            </a:xfrm>
            <a:custGeom>
              <a:avLst/>
              <a:gdLst>
                <a:gd name="T0" fmla="*/ 0 w 162"/>
                <a:gd name="T1" fmla="*/ 22 h 73"/>
                <a:gd name="T2" fmla="*/ 36 w 162"/>
                <a:gd name="T3" fmla="*/ 0 h 73"/>
                <a:gd name="T4" fmla="*/ 110 w 162"/>
                <a:gd name="T5" fmla="*/ 73 h 73"/>
                <a:gd name="T6" fmla="*/ 162 w 162"/>
                <a:gd name="T7" fmla="*/ 36 h 73"/>
              </a:gdLst>
              <a:ahLst/>
              <a:cxnLst>
                <a:cxn ang="0">
                  <a:pos x="T0" y="T1"/>
                </a:cxn>
                <a:cxn ang="0">
                  <a:pos x="T2" y="T3"/>
                </a:cxn>
                <a:cxn ang="0">
                  <a:pos x="T4" y="T5"/>
                </a:cxn>
                <a:cxn ang="0">
                  <a:pos x="T6" y="T7"/>
                </a:cxn>
              </a:cxnLst>
              <a:rect l="0" t="0" r="r" b="b"/>
              <a:pathLst>
                <a:path w="162" h="73">
                  <a:moveTo>
                    <a:pt x="0" y="22"/>
                  </a:moveTo>
                  <a:lnTo>
                    <a:pt x="36" y="0"/>
                  </a:lnTo>
                  <a:lnTo>
                    <a:pt x="110" y="73"/>
                  </a:lnTo>
                  <a:lnTo>
                    <a:pt x="162" y="36"/>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4" name="Freeform 98">
              <a:extLst>
                <a:ext uri="{FF2B5EF4-FFF2-40B4-BE49-F238E27FC236}">
                  <a16:creationId xmlns:a16="http://schemas.microsoft.com/office/drawing/2014/main" id="{B1203D62-6A64-88C0-3691-C328ADE49AFD}"/>
                </a:ext>
              </a:extLst>
            </p:cNvPr>
            <p:cNvSpPr>
              <a:spLocks/>
            </p:cNvSpPr>
            <p:nvPr/>
          </p:nvSpPr>
          <p:spPr bwMode="auto">
            <a:xfrm>
              <a:off x="7615238" y="2327275"/>
              <a:ext cx="334963" cy="98425"/>
            </a:xfrm>
            <a:custGeom>
              <a:avLst/>
              <a:gdLst>
                <a:gd name="T0" fmla="*/ 0 w 211"/>
                <a:gd name="T1" fmla="*/ 62 h 62"/>
                <a:gd name="T2" fmla="*/ 92 w 211"/>
                <a:gd name="T3" fmla="*/ 0 h 62"/>
                <a:gd name="T4" fmla="*/ 170 w 211"/>
                <a:gd name="T5" fmla="*/ 30 h 62"/>
                <a:gd name="T6" fmla="*/ 211 w 211"/>
                <a:gd name="T7" fmla="*/ 3 h 62"/>
              </a:gdLst>
              <a:ahLst/>
              <a:cxnLst>
                <a:cxn ang="0">
                  <a:pos x="T0" y="T1"/>
                </a:cxn>
                <a:cxn ang="0">
                  <a:pos x="T2" y="T3"/>
                </a:cxn>
                <a:cxn ang="0">
                  <a:pos x="T4" y="T5"/>
                </a:cxn>
                <a:cxn ang="0">
                  <a:pos x="T6" y="T7"/>
                </a:cxn>
              </a:cxnLst>
              <a:rect l="0" t="0" r="r" b="b"/>
              <a:pathLst>
                <a:path w="211" h="62">
                  <a:moveTo>
                    <a:pt x="0" y="62"/>
                  </a:moveTo>
                  <a:lnTo>
                    <a:pt x="92" y="0"/>
                  </a:lnTo>
                  <a:lnTo>
                    <a:pt x="170" y="30"/>
                  </a:lnTo>
                  <a:lnTo>
                    <a:pt x="211" y="3"/>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pic>
        <p:nvPicPr>
          <p:cNvPr id="90" name="Picture 8">
            <a:extLst>
              <a:ext uri="{FF2B5EF4-FFF2-40B4-BE49-F238E27FC236}">
                <a16:creationId xmlns:a16="http://schemas.microsoft.com/office/drawing/2014/main" id="{4C6F66AE-CB4F-6ED8-A1ED-6A07B9F364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139" y="1709149"/>
            <a:ext cx="866442" cy="817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2" name="Groupe 7328">
            <a:extLst>
              <a:ext uri="{FF2B5EF4-FFF2-40B4-BE49-F238E27FC236}">
                <a16:creationId xmlns:a16="http://schemas.microsoft.com/office/drawing/2014/main" id="{39C05F5E-FFD3-C446-C59F-1792F39B5200}"/>
              </a:ext>
            </a:extLst>
          </p:cNvPr>
          <p:cNvGrpSpPr/>
          <p:nvPr/>
        </p:nvGrpSpPr>
        <p:grpSpPr>
          <a:xfrm>
            <a:off x="5644586" y="1602379"/>
            <a:ext cx="889379" cy="881225"/>
            <a:chOff x="560388" y="2979738"/>
            <a:chExt cx="914400" cy="923925"/>
          </a:xfrm>
        </p:grpSpPr>
        <p:sp>
          <p:nvSpPr>
            <p:cNvPr id="93" name="Freeform 117">
              <a:extLst>
                <a:ext uri="{FF2B5EF4-FFF2-40B4-BE49-F238E27FC236}">
                  <a16:creationId xmlns:a16="http://schemas.microsoft.com/office/drawing/2014/main" id="{D9D07FAA-46C1-F1DF-9509-CF704EA0156C}"/>
                </a:ext>
              </a:extLst>
            </p:cNvPr>
            <p:cNvSpPr>
              <a:spLocks noEditPoints="1"/>
            </p:cNvSpPr>
            <p:nvPr/>
          </p:nvSpPr>
          <p:spPr bwMode="auto">
            <a:xfrm>
              <a:off x="944563" y="3368675"/>
              <a:ext cx="146050" cy="146050"/>
            </a:xfrm>
            <a:custGeom>
              <a:avLst/>
              <a:gdLst>
                <a:gd name="T0" fmla="*/ 30 w 60"/>
                <a:gd name="T1" fmla="*/ 0 h 60"/>
                <a:gd name="T2" fmla="*/ 60 w 60"/>
                <a:gd name="T3" fmla="*/ 30 h 60"/>
                <a:gd name="T4" fmla="*/ 30 w 60"/>
                <a:gd name="T5" fmla="*/ 60 h 60"/>
                <a:gd name="T6" fmla="*/ 0 w 60"/>
                <a:gd name="T7" fmla="*/ 30 h 60"/>
                <a:gd name="T8" fmla="*/ 30 w 60"/>
                <a:gd name="T9" fmla="*/ 0 h 60"/>
                <a:gd name="T10" fmla="*/ 30 w 60"/>
                <a:gd name="T11" fmla="*/ 0 h 60"/>
                <a:gd name="T12" fmla="*/ 60 w 60"/>
                <a:gd name="T13" fmla="*/ 30 h 60"/>
                <a:gd name="T14" fmla="*/ 30 w 60"/>
                <a:gd name="T15" fmla="*/ 60 h 60"/>
                <a:gd name="T16" fmla="*/ 0 w 60"/>
                <a:gd name="T17" fmla="*/ 30 h 60"/>
                <a:gd name="T18" fmla="*/ 30 w 60"/>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47" y="0"/>
                    <a:pt x="60" y="14"/>
                    <a:pt x="60" y="30"/>
                  </a:cubicBezTo>
                  <a:cubicBezTo>
                    <a:pt x="60" y="47"/>
                    <a:pt x="47" y="60"/>
                    <a:pt x="30" y="60"/>
                  </a:cubicBezTo>
                  <a:cubicBezTo>
                    <a:pt x="14" y="60"/>
                    <a:pt x="0" y="47"/>
                    <a:pt x="0" y="30"/>
                  </a:cubicBezTo>
                  <a:cubicBezTo>
                    <a:pt x="0" y="14"/>
                    <a:pt x="14" y="0"/>
                    <a:pt x="30" y="0"/>
                  </a:cubicBezTo>
                  <a:close/>
                  <a:moveTo>
                    <a:pt x="30" y="0"/>
                  </a:moveTo>
                  <a:cubicBezTo>
                    <a:pt x="47" y="0"/>
                    <a:pt x="60" y="14"/>
                    <a:pt x="60" y="30"/>
                  </a:cubicBezTo>
                  <a:cubicBezTo>
                    <a:pt x="60" y="47"/>
                    <a:pt x="47" y="60"/>
                    <a:pt x="30" y="60"/>
                  </a:cubicBezTo>
                  <a:cubicBezTo>
                    <a:pt x="14" y="60"/>
                    <a:pt x="0" y="47"/>
                    <a:pt x="0" y="30"/>
                  </a:cubicBezTo>
                  <a:cubicBezTo>
                    <a:pt x="0" y="14"/>
                    <a:pt x="14" y="0"/>
                    <a:pt x="30" y="0"/>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4" name="Freeform 118">
              <a:extLst>
                <a:ext uri="{FF2B5EF4-FFF2-40B4-BE49-F238E27FC236}">
                  <a16:creationId xmlns:a16="http://schemas.microsoft.com/office/drawing/2014/main" id="{EB351B81-CB11-1F7E-69CD-7A72A0527763}"/>
                </a:ext>
              </a:extLst>
            </p:cNvPr>
            <p:cNvSpPr>
              <a:spLocks/>
            </p:cNvSpPr>
            <p:nvPr/>
          </p:nvSpPr>
          <p:spPr bwMode="auto">
            <a:xfrm>
              <a:off x="641350" y="3062288"/>
              <a:ext cx="755650" cy="760413"/>
            </a:xfrm>
            <a:custGeom>
              <a:avLst/>
              <a:gdLst>
                <a:gd name="T0" fmla="*/ 12 w 313"/>
                <a:gd name="T1" fmla="*/ 96 h 313"/>
                <a:gd name="T2" fmla="*/ 0 w 313"/>
                <a:gd name="T3" fmla="*/ 153 h 313"/>
                <a:gd name="T4" fmla="*/ 0 w 313"/>
                <a:gd name="T5" fmla="*/ 160 h 313"/>
                <a:gd name="T6" fmla="*/ 154 w 313"/>
                <a:gd name="T7" fmla="*/ 313 h 313"/>
                <a:gd name="T8" fmla="*/ 160 w 313"/>
                <a:gd name="T9" fmla="*/ 313 h 313"/>
                <a:gd name="T10" fmla="*/ 313 w 313"/>
                <a:gd name="T11" fmla="*/ 160 h 313"/>
                <a:gd name="T12" fmla="*/ 313 w 313"/>
                <a:gd name="T13" fmla="*/ 153 h 313"/>
                <a:gd name="T14" fmla="*/ 160 w 313"/>
                <a:gd name="T15" fmla="*/ 0 h 313"/>
                <a:gd name="T16" fmla="*/ 154 w 313"/>
                <a:gd name="T17" fmla="*/ 0 h 313"/>
                <a:gd name="T18" fmla="*/ 44 w 313"/>
                <a:gd name="T19" fmla="*/ 46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13">
                  <a:moveTo>
                    <a:pt x="12" y="96"/>
                  </a:moveTo>
                  <a:cubicBezTo>
                    <a:pt x="4" y="114"/>
                    <a:pt x="0" y="133"/>
                    <a:pt x="0" y="153"/>
                  </a:cubicBezTo>
                  <a:cubicBezTo>
                    <a:pt x="0" y="160"/>
                    <a:pt x="0" y="160"/>
                    <a:pt x="0" y="160"/>
                  </a:cubicBezTo>
                  <a:cubicBezTo>
                    <a:pt x="2" y="243"/>
                    <a:pt x="70" y="311"/>
                    <a:pt x="154" y="313"/>
                  </a:cubicBezTo>
                  <a:cubicBezTo>
                    <a:pt x="160" y="313"/>
                    <a:pt x="160" y="313"/>
                    <a:pt x="160" y="313"/>
                  </a:cubicBezTo>
                  <a:cubicBezTo>
                    <a:pt x="244" y="311"/>
                    <a:pt x="311" y="243"/>
                    <a:pt x="313" y="160"/>
                  </a:cubicBezTo>
                  <a:cubicBezTo>
                    <a:pt x="313" y="153"/>
                    <a:pt x="313" y="153"/>
                    <a:pt x="313" y="153"/>
                  </a:cubicBezTo>
                  <a:cubicBezTo>
                    <a:pt x="311" y="69"/>
                    <a:pt x="244" y="1"/>
                    <a:pt x="160" y="0"/>
                  </a:cubicBezTo>
                  <a:cubicBezTo>
                    <a:pt x="154" y="0"/>
                    <a:pt x="154" y="0"/>
                    <a:pt x="154" y="0"/>
                  </a:cubicBezTo>
                  <a:cubicBezTo>
                    <a:pt x="113" y="0"/>
                    <a:pt x="73" y="17"/>
                    <a:pt x="44" y="4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5" name="Line 119">
              <a:extLst>
                <a:ext uri="{FF2B5EF4-FFF2-40B4-BE49-F238E27FC236}">
                  <a16:creationId xmlns:a16="http://schemas.microsoft.com/office/drawing/2014/main" id="{147841CB-1599-33BB-C52F-94ECBBE81F89}"/>
                </a:ext>
              </a:extLst>
            </p:cNvPr>
            <p:cNvSpPr>
              <a:spLocks noChangeShapeType="1"/>
            </p:cNvSpPr>
            <p:nvPr/>
          </p:nvSpPr>
          <p:spPr bwMode="auto">
            <a:xfrm>
              <a:off x="571500" y="3441700"/>
              <a:ext cx="331788"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6" name="Line 120">
              <a:extLst>
                <a:ext uri="{FF2B5EF4-FFF2-40B4-BE49-F238E27FC236}">
                  <a16:creationId xmlns:a16="http://schemas.microsoft.com/office/drawing/2014/main" id="{39A09535-246F-0B9F-F1C7-E02281D2CD94}"/>
                </a:ext>
              </a:extLst>
            </p:cNvPr>
            <p:cNvSpPr>
              <a:spLocks noChangeShapeType="1"/>
            </p:cNvSpPr>
            <p:nvPr/>
          </p:nvSpPr>
          <p:spPr bwMode="auto">
            <a:xfrm>
              <a:off x="1141413" y="3441700"/>
              <a:ext cx="333375"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7" name="Line 121">
              <a:extLst>
                <a:ext uri="{FF2B5EF4-FFF2-40B4-BE49-F238E27FC236}">
                  <a16:creationId xmlns:a16="http://schemas.microsoft.com/office/drawing/2014/main" id="{E218045E-FB02-87DD-DEE7-CA35AA19EE4A}"/>
                </a:ext>
              </a:extLst>
            </p:cNvPr>
            <p:cNvSpPr>
              <a:spLocks noChangeShapeType="1"/>
            </p:cNvSpPr>
            <p:nvPr/>
          </p:nvSpPr>
          <p:spPr bwMode="auto">
            <a:xfrm flipV="1">
              <a:off x="1017588" y="2979738"/>
              <a:ext cx="0" cy="334963"/>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8" name="Line 122">
              <a:extLst>
                <a:ext uri="{FF2B5EF4-FFF2-40B4-BE49-F238E27FC236}">
                  <a16:creationId xmlns:a16="http://schemas.microsoft.com/office/drawing/2014/main" id="{68817A8C-DDE2-470B-AF6C-AADB3D4BC6CC}"/>
                </a:ext>
              </a:extLst>
            </p:cNvPr>
            <p:cNvSpPr>
              <a:spLocks noChangeShapeType="1"/>
            </p:cNvSpPr>
            <p:nvPr/>
          </p:nvSpPr>
          <p:spPr bwMode="auto">
            <a:xfrm flipV="1">
              <a:off x="1017588" y="3565525"/>
              <a:ext cx="0" cy="3381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9" name="Oval 123">
              <a:extLst>
                <a:ext uri="{FF2B5EF4-FFF2-40B4-BE49-F238E27FC236}">
                  <a16:creationId xmlns:a16="http://schemas.microsoft.com/office/drawing/2014/main" id="{EF5932C4-B928-2218-0E3D-6B78E04A98FF}"/>
                </a:ext>
              </a:extLst>
            </p:cNvPr>
            <p:cNvSpPr>
              <a:spLocks noChangeArrowheads="1"/>
            </p:cNvSpPr>
            <p:nvPr/>
          </p:nvSpPr>
          <p:spPr bwMode="auto">
            <a:xfrm>
              <a:off x="850900" y="3278188"/>
              <a:ext cx="336550" cy="33813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0" name="Oval 124">
              <a:extLst>
                <a:ext uri="{FF2B5EF4-FFF2-40B4-BE49-F238E27FC236}">
                  <a16:creationId xmlns:a16="http://schemas.microsoft.com/office/drawing/2014/main" id="{E57EF997-9957-15C5-DE13-5CF11F112269}"/>
                </a:ext>
              </a:extLst>
            </p:cNvPr>
            <p:cNvSpPr>
              <a:spLocks noChangeArrowheads="1"/>
            </p:cNvSpPr>
            <p:nvPr/>
          </p:nvSpPr>
          <p:spPr bwMode="auto">
            <a:xfrm>
              <a:off x="739775" y="3159125"/>
              <a:ext cx="555625" cy="56038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1" name="Freeform 125">
              <a:extLst>
                <a:ext uri="{FF2B5EF4-FFF2-40B4-BE49-F238E27FC236}">
                  <a16:creationId xmlns:a16="http://schemas.microsoft.com/office/drawing/2014/main" id="{FAC58A51-59EC-6D8B-7823-C506A7D92664}"/>
                </a:ext>
              </a:extLst>
            </p:cNvPr>
            <p:cNvSpPr>
              <a:spLocks/>
            </p:cNvSpPr>
            <p:nvPr/>
          </p:nvSpPr>
          <p:spPr bwMode="auto">
            <a:xfrm>
              <a:off x="571500" y="3108325"/>
              <a:ext cx="446088" cy="338138"/>
            </a:xfrm>
            <a:custGeom>
              <a:avLst/>
              <a:gdLst>
                <a:gd name="T0" fmla="*/ 185 w 185"/>
                <a:gd name="T1" fmla="*/ 139 h 139"/>
                <a:gd name="T2" fmla="*/ 185 w 185"/>
                <a:gd name="T3" fmla="*/ 139 h 139"/>
                <a:gd name="T4" fmla="*/ 78 w 185"/>
                <a:gd name="T5" fmla="*/ 66 h 139"/>
                <a:gd name="T6" fmla="*/ 76 w 185"/>
                <a:gd name="T7" fmla="*/ 66 h 139"/>
                <a:gd name="T8" fmla="*/ 76 w 185"/>
                <a:gd name="T9" fmla="*/ 66 h 139"/>
                <a:gd name="T10" fmla="*/ 76 w 185"/>
                <a:gd name="T11" fmla="*/ 66 h 139"/>
                <a:gd name="T12" fmla="*/ 75 w 185"/>
                <a:gd name="T13" fmla="*/ 66 h 139"/>
                <a:gd name="T14" fmla="*/ 38 w 185"/>
                <a:gd name="T15" fmla="*/ 76 h 139"/>
                <a:gd name="T16" fmla="*/ 0 w 185"/>
                <a:gd name="T17" fmla="*/ 50 h 139"/>
                <a:gd name="T18" fmla="*/ 25 w 185"/>
                <a:gd name="T19" fmla="*/ 36 h 139"/>
                <a:gd name="T20" fmla="*/ 27 w 185"/>
                <a:gd name="T21" fmla="*/ 34 h 139"/>
                <a:gd name="T22" fmla="*/ 25 w 185"/>
                <a:gd name="T23" fmla="*/ 31 h 139"/>
                <a:gd name="T24" fmla="*/ 8 w 185"/>
                <a:gd name="T25" fmla="*/ 19 h 139"/>
                <a:gd name="T26" fmla="*/ 8 w 185"/>
                <a:gd name="T27" fmla="*/ 19 h 139"/>
                <a:gd name="T28" fmla="*/ 26 w 185"/>
                <a:gd name="T29" fmla="*/ 31 h 139"/>
                <a:gd name="T30" fmla="*/ 27 w 185"/>
                <a:gd name="T31" fmla="*/ 31 h 139"/>
                <a:gd name="T32" fmla="*/ 28 w 185"/>
                <a:gd name="T33" fmla="*/ 31 h 139"/>
                <a:gd name="T34" fmla="*/ 30 w 185"/>
                <a:gd name="T35" fmla="*/ 29 h 139"/>
                <a:gd name="T36" fmla="*/ 34 w 185"/>
                <a:gd name="T37" fmla="*/ 0 h 139"/>
                <a:gd name="T38" fmla="*/ 72 w 185"/>
                <a:gd name="T39" fmla="*/ 25 h 139"/>
                <a:gd name="T40" fmla="*/ 76 w 185"/>
                <a:gd name="T41" fmla="*/ 63 h 139"/>
                <a:gd name="T42" fmla="*/ 77 w 185"/>
                <a:gd name="T43" fmla="*/ 65 h 139"/>
                <a:gd name="T44" fmla="*/ 78 w 185"/>
                <a:gd name="T45" fmla="*/ 66 h 139"/>
                <a:gd name="T46" fmla="*/ 185 w 185"/>
                <a:gd name="T47" fmla="*/ 138 h 139"/>
                <a:gd name="T48" fmla="*/ 185 w 185"/>
                <a:gd name="T4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5" h="139">
                  <a:moveTo>
                    <a:pt x="185" y="139"/>
                  </a:moveTo>
                  <a:cubicBezTo>
                    <a:pt x="185" y="139"/>
                    <a:pt x="185" y="139"/>
                    <a:pt x="185" y="139"/>
                  </a:cubicBezTo>
                  <a:cubicBezTo>
                    <a:pt x="78" y="66"/>
                    <a:pt x="78" y="66"/>
                    <a:pt x="78" y="66"/>
                  </a:cubicBezTo>
                  <a:cubicBezTo>
                    <a:pt x="77" y="66"/>
                    <a:pt x="77" y="66"/>
                    <a:pt x="76" y="66"/>
                  </a:cubicBezTo>
                  <a:cubicBezTo>
                    <a:pt x="76" y="66"/>
                    <a:pt x="76" y="66"/>
                    <a:pt x="76" y="66"/>
                  </a:cubicBezTo>
                  <a:cubicBezTo>
                    <a:pt x="76" y="66"/>
                    <a:pt x="76" y="66"/>
                    <a:pt x="76" y="66"/>
                  </a:cubicBezTo>
                  <a:cubicBezTo>
                    <a:pt x="75" y="66"/>
                    <a:pt x="75" y="66"/>
                    <a:pt x="75" y="66"/>
                  </a:cubicBezTo>
                  <a:cubicBezTo>
                    <a:pt x="38" y="76"/>
                    <a:pt x="38" y="76"/>
                    <a:pt x="38" y="76"/>
                  </a:cubicBezTo>
                  <a:cubicBezTo>
                    <a:pt x="0" y="50"/>
                    <a:pt x="0" y="50"/>
                    <a:pt x="0" y="50"/>
                  </a:cubicBezTo>
                  <a:cubicBezTo>
                    <a:pt x="25" y="36"/>
                    <a:pt x="25" y="36"/>
                    <a:pt x="25" y="36"/>
                  </a:cubicBezTo>
                  <a:cubicBezTo>
                    <a:pt x="26" y="36"/>
                    <a:pt x="27" y="35"/>
                    <a:pt x="27" y="34"/>
                  </a:cubicBezTo>
                  <a:cubicBezTo>
                    <a:pt x="27" y="33"/>
                    <a:pt x="26" y="32"/>
                    <a:pt x="25" y="31"/>
                  </a:cubicBezTo>
                  <a:cubicBezTo>
                    <a:pt x="8" y="19"/>
                    <a:pt x="8" y="19"/>
                    <a:pt x="8" y="19"/>
                  </a:cubicBezTo>
                  <a:cubicBezTo>
                    <a:pt x="8" y="19"/>
                    <a:pt x="8" y="19"/>
                    <a:pt x="8" y="19"/>
                  </a:cubicBezTo>
                  <a:cubicBezTo>
                    <a:pt x="26" y="31"/>
                    <a:pt x="26" y="31"/>
                    <a:pt x="26" y="31"/>
                  </a:cubicBezTo>
                  <a:cubicBezTo>
                    <a:pt x="26" y="31"/>
                    <a:pt x="27" y="31"/>
                    <a:pt x="27" y="31"/>
                  </a:cubicBezTo>
                  <a:cubicBezTo>
                    <a:pt x="28" y="31"/>
                    <a:pt x="28" y="31"/>
                    <a:pt x="28" y="31"/>
                  </a:cubicBezTo>
                  <a:cubicBezTo>
                    <a:pt x="29" y="31"/>
                    <a:pt x="30" y="30"/>
                    <a:pt x="30" y="29"/>
                  </a:cubicBezTo>
                  <a:cubicBezTo>
                    <a:pt x="34" y="0"/>
                    <a:pt x="34" y="0"/>
                    <a:pt x="34" y="0"/>
                  </a:cubicBezTo>
                  <a:cubicBezTo>
                    <a:pt x="72" y="25"/>
                    <a:pt x="72" y="25"/>
                    <a:pt x="72" y="25"/>
                  </a:cubicBezTo>
                  <a:cubicBezTo>
                    <a:pt x="76" y="63"/>
                    <a:pt x="76" y="63"/>
                    <a:pt x="76" y="63"/>
                  </a:cubicBezTo>
                  <a:cubicBezTo>
                    <a:pt x="76" y="64"/>
                    <a:pt x="76" y="65"/>
                    <a:pt x="77" y="65"/>
                  </a:cubicBezTo>
                  <a:cubicBezTo>
                    <a:pt x="77" y="65"/>
                    <a:pt x="77" y="66"/>
                    <a:pt x="78" y="66"/>
                  </a:cubicBezTo>
                  <a:cubicBezTo>
                    <a:pt x="185" y="138"/>
                    <a:pt x="185" y="138"/>
                    <a:pt x="185" y="138"/>
                  </a:cubicBezTo>
                  <a:lnTo>
                    <a:pt x="185" y="139"/>
                  </a:lnTo>
                  <a:close/>
                </a:path>
              </a:pathLst>
            </a:custGeom>
            <a:solidFill>
              <a:srgbClr val="7CC7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2" name="Freeform 126">
              <a:extLst>
                <a:ext uri="{FF2B5EF4-FFF2-40B4-BE49-F238E27FC236}">
                  <a16:creationId xmlns:a16="http://schemas.microsoft.com/office/drawing/2014/main" id="{22D07E3A-D246-3C16-BACD-FFEB5CA24F9A}"/>
                </a:ext>
              </a:extLst>
            </p:cNvPr>
            <p:cNvSpPr>
              <a:spLocks noEditPoints="1"/>
            </p:cNvSpPr>
            <p:nvPr/>
          </p:nvSpPr>
          <p:spPr bwMode="auto">
            <a:xfrm>
              <a:off x="560388" y="3101975"/>
              <a:ext cx="466725" cy="352425"/>
            </a:xfrm>
            <a:custGeom>
              <a:avLst/>
              <a:gdLst>
                <a:gd name="T0" fmla="*/ 40 w 193"/>
                <a:gd name="T1" fmla="*/ 8 h 145"/>
                <a:gd name="T2" fmla="*/ 73 w 193"/>
                <a:gd name="T3" fmla="*/ 30 h 145"/>
                <a:gd name="T4" fmla="*/ 77 w 193"/>
                <a:gd name="T5" fmla="*/ 66 h 145"/>
                <a:gd name="T6" fmla="*/ 43 w 193"/>
                <a:gd name="T7" fmla="*/ 76 h 145"/>
                <a:gd name="T8" fmla="*/ 9 w 193"/>
                <a:gd name="T9" fmla="*/ 54 h 145"/>
                <a:gd name="T10" fmla="*/ 31 w 193"/>
                <a:gd name="T11" fmla="*/ 42 h 145"/>
                <a:gd name="T12" fmla="*/ 34 w 193"/>
                <a:gd name="T13" fmla="*/ 37 h 145"/>
                <a:gd name="T14" fmla="*/ 34 w 193"/>
                <a:gd name="T15" fmla="*/ 37 h 145"/>
                <a:gd name="T16" fmla="*/ 34 w 193"/>
                <a:gd name="T17" fmla="*/ 37 h 145"/>
                <a:gd name="T18" fmla="*/ 37 w 193"/>
                <a:gd name="T19" fmla="*/ 32 h 145"/>
                <a:gd name="T20" fmla="*/ 40 w 193"/>
                <a:gd name="T21" fmla="*/ 8 h 145"/>
                <a:gd name="T22" fmla="*/ 38 w 193"/>
                <a:gd name="T23" fmla="*/ 0 h 145"/>
                <a:gd name="T24" fmla="*/ 37 w 193"/>
                <a:gd name="T25" fmla="*/ 0 h 145"/>
                <a:gd name="T26" fmla="*/ 35 w 193"/>
                <a:gd name="T27" fmla="*/ 3 h 145"/>
                <a:gd name="T28" fmla="*/ 31 w 193"/>
                <a:gd name="T29" fmla="*/ 31 h 145"/>
                <a:gd name="T30" fmla="*/ 14 w 193"/>
                <a:gd name="T31" fmla="*/ 20 h 145"/>
                <a:gd name="T32" fmla="*/ 12 w 193"/>
                <a:gd name="T33" fmla="*/ 19 h 145"/>
                <a:gd name="T34" fmla="*/ 9 w 193"/>
                <a:gd name="T35" fmla="*/ 20 h 145"/>
                <a:gd name="T36" fmla="*/ 10 w 193"/>
                <a:gd name="T37" fmla="*/ 25 h 145"/>
                <a:gd name="T38" fmla="*/ 28 w 193"/>
                <a:gd name="T39" fmla="*/ 37 h 145"/>
                <a:gd name="T40" fmla="*/ 2 w 193"/>
                <a:gd name="T41" fmla="*/ 50 h 145"/>
                <a:gd name="T42" fmla="*/ 0 w 193"/>
                <a:gd name="T43" fmla="*/ 53 h 145"/>
                <a:gd name="T44" fmla="*/ 2 w 193"/>
                <a:gd name="T45" fmla="*/ 56 h 145"/>
                <a:gd name="T46" fmla="*/ 41 w 193"/>
                <a:gd name="T47" fmla="*/ 81 h 145"/>
                <a:gd name="T48" fmla="*/ 42 w 193"/>
                <a:gd name="T49" fmla="*/ 82 h 145"/>
                <a:gd name="T50" fmla="*/ 43 w 193"/>
                <a:gd name="T51" fmla="*/ 82 h 145"/>
                <a:gd name="T52" fmla="*/ 80 w 193"/>
                <a:gd name="T53" fmla="*/ 72 h 145"/>
                <a:gd name="T54" fmla="*/ 80 w 193"/>
                <a:gd name="T55" fmla="*/ 72 h 145"/>
                <a:gd name="T56" fmla="*/ 187 w 193"/>
                <a:gd name="T57" fmla="*/ 144 h 145"/>
                <a:gd name="T58" fmla="*/ 189 w 193"/>
                <a:gd name="T59" fmla="*/ 145 h 145"/>
                <a:gd name="T60" fmla="*/ 192 w 193"/>
                <a:gd name="T61" fmla="*/ 143 h 145"/>
                <a:gd name="T62" fmla="*/ 191 w 193"/>
                <a:gd name="T63" fmla="*/ 139 h 145"/>
                <a:gd name="T64" fmla="*/ 83 w 193"/>
                <a:gd name="T65" fmla="*/ 66 h 145"/>
                <a:gd name="T66" fmla="*/ 83 w 193"/>
                <a:gd name="T67" fmla="*/ 66 h 145"/>
                <a:gd name="T68" fmla="*/ 79 w 193"/>
                <a:gd name="T69" fmla="*/ 28 h 145"/>
                <a:gd name="T70" fmla="*/ 78 w 193"/>
                <a:gd name="T71" fmla="*/ 26 h 145"/>
                <a:gd name="T72" fmla="*/ 40 w 193"/>
                <a:gd name="T73" fmla="*/ 0 h 145"/>
                <a:gd name="T74" fmla="*/ 38 w 193"/>
                <a:gd name="T75"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3" h="145">
                  <a:moveTo>
                    <a:pt x="40" y="8"/>
                  </a:moveTo>
                  <a:cubicBezTo>
                    <a:pt x="73" y="30"/>
                    <a:pt x="73" y="30"/>
                    <a:pt x="73" y="30"/>
                  </a:cubicBezTo>
                  <a:cubicBezTo>
                    <a:pt x="77" y="66"/>
                    <a:pt x="77" y="66"/>
                    <a:pt x="77" y="66"/>
                  </a:cubicBezTo>
                  <a:cubicBezTo>
                    <a:pt x="43" y="76"/>
                    <a:pt x="43" y="76"/>
                    <a:pt x="43" y="76"/>
                  </a:cubicBezTo>
                  <a:cubicBezTo>
                    <a:pt x="9" y="54"/>
                    <a:pt x="9" y="54"/>
                    <a:pt x="9" y="54"/>
                  </a:cubicBezTo>
                  <a:cubicBezTo>
                    <a:pt x="31" y="42"/>
                    <a:pt x="31" y="42"/>
                    <a:pt x="31" y="42"/>
                  </a:cubicBezTo>
                  <a:cubicBezTo>
                    <a:pt x="32" y="41"/>
                    <a:pt x="34" y="39"/>
                    <a:pt x="34" y="37"/>
                  </a:cubicBezTo>
                  <a:cubicBezTo>
                    <a:pt x="34" y="37"/>
                    <a:pt x="34" y="37"/>
                    <a:pt x="34" y="37"/>
                  </a:cubicBezTo>
                  <a:cubicBezTo>
                    <a:pt x="34" y="37"/>
                    <a:pt x="34" y="37"/>
                    <a:pt x="34" y="37"/>
                  </a:cubicBezTo>
                  <a:cubicBezTo>
                    <a:pt x="36" y="36"/>
                    <a:pt x="37" y="34"/>
                    <a:pt x="37" y="32"/>
                  </a:cubicBezTo>
                  <a:cubicBezTo>
                    <a:pt x="40" y="8"/>
                    <a:pt x="40" y="8"/>
                    <a:pt x="40" y="8"/>
                  </a:cubicBezTo>
                  <a:moveTo>
                    <a:pt x="38" y="0"/>
                  </a:moveTo>
                  <a:cubicBezTo>
                    <a:pt x="38" y="0"/>
                    <a:pt x="37" y="0"/>
                    <a:pt x="37" y="0"/>
                  </a:cubicBezTo>
                  <a:cubicBezTo>
                    <a:pt x="36" y="1"/>
                    <a:pt x="35" y="2"/>
                    <a:pt x="35" y="3"/>
                  </a:cubicBezTo>
                  <a:cubicBezTo>
                    <a:pt x="31" y="31"/>
                    <a:pt x="31" y="31"/>
                    <a:pt x="31" y="31"/>
                  </a:cubicBezTo>
                  <a:cubicBezTo>
                    <a:pt x="14" y="20"/>
                    <a:pt x="14" y="20"/>
                    <a:pt x="14" y="20"/>
                  </a:cubicBezTo>
                  <a:cubicBezTo>
                    <a:pt x="13" y="19"/>
                    <a:pt x="13" y="19"/>
                    <a:pt x="12" y="19"/>
                  </a:cubicBezTo>
                  <a:cubicBezTo>
                    <a:pt x="11" y="19"/>
                    <a:pt x="10" y="20"/>
                    <a:pt x="9" y="20"/>
                  </a:cubicBezTo>
                  <a:cubicBezTo>
                    <a:pt x="8" y="22"/>
                    <a:pt x="9" y="24"/>
                    <a:pt x="10" y="25"/>
                  </a:cubicBezTo>
                  <a:cubicBezTo>
                    <a:pt x="28" y="37"/>
                    <a:pt x="28" y="37"/>
                    <a:pt x="28" y="37"/>
                  </a:cubicBezTo>
                  <a:cubicBezTo>
                    <a:pt x="2" y="50"/>
                    <a:pt x="2" y="50"/>
                    <a:pt x="2" y="50"/>
                  </a:cubicBezTo>
                  <a:cubicBezTo>
                    <a:pt x="1" y="51"/>
                    <a:pt x="0" y="52"/>
                    <a:pt x="0" y="53"/>
                  </a:cubicBezTo>
                  <a:cubicBezTo>
                    <a:pt x="0" y="54"/>
                    <a:pt x="1" y="55"/>
                    <a:pt x="2" y="56"/>
                  </a:cubicBezTo>
                  <a:cubicBezTo>
                    <a:pt x="41" y="81"/>
                    <a:pt x="41" y="81"/>
                    <a:pt x="41" y="81"/>
                  </a:cubicBezTo>
                  <a:cubicBezTo>
                    <a:pt x="41" y="82"/>
                    <a:pt x="42" y="82"/>
                    <a:pt x="42" y="82"/>
                  </a:cubicBezTo>
                  <a:cubicBezTo>
                    <a:pt x="43" y="82"/>
                    <a:pt x="43" y="82"/>
                    <a:pt x="43" y="82"/>
                  </a:cubicBezTo>
                  <a:cubicBezTo>
                    <a:pt x="80" y="72"/>
                    <a:pt x="80" y="72"/>
                    <a:pt x="80" y="72"/>
                  </a:cubicBezTo>
                  <a:cubicBezTo>
                    <a:pt x="80" y="72"/>
                    <a:pt x="80" y="72"/>
                    <a:pt x="80" y="72"/>
                  </a:cubicBezTo>
                  <a:cubicBezTo>
                    <a:pt x="187" y="144"/>
                    <a:pt x="187" y="144"/>
                    <a:pt x="187" y="144"/>
                  </a:cubicBezTo>
                  <a:cubicBezTo>
                    <a:pt x="188" y="144"/>
                    <a:pt x="188" y="145"/>
                    <a:pt x="189" y="145"/>
                  </a:cubicBezTo>
                  <a:cubicBezTo>
                    <a:pt x="190" y="145"/>
                    <a:pt x="191" y="144"/>
                    <a:pt x="192" y="143"/>
                  </a:cubicBezTo>
                  <a:cubicBezTo>
                    <a:pt x="193" y="142"/>
                    <a:pt x="192" y="140"/>
                    <a:pt x="191" y="139"/>
                  </a:cubicBezTo>
                  <a:cubicBezTo>
                    <a:pt x="83" y="66"/>
                    <a:pt x="83" y="66"/>
                    <a:pt x="83" y="66"/>
                  </a:cubicBezTo>
                  <a:cubicBezTo>
                    <a:pt x="83" y="66"/>
                    <a:pt x="83" y="66"/>
                    <a:pt x="83" y="66"/>
                  </a:cubicBezTo>
                  <a:cubicBezTo>
                    <a:pt x="79" y="28"/>
                    <a:pt x="79" y="28"/>
                    <a:pt x="79" y="28"/>
                  </a:cubicBezTo>
                  <a:cubicBezTo>
                    <a:pt x="79" y="27"/>
                    <a:pt x="79" y="26"/>
                    <a:pt x="78" y="26"/>
                  </a:cubicBezTo>
                  <a:cubicBezTo>
                    <a:pt x="40" y="0"/>
                    <a:pt x="40" y="0"/>
                    <a:pt x="40" y="0"/>
                  </a:cubicBezTo>
                  <a:cubicBezTo>
                    <a:pt x="39" y="0"/>
                    <a:pt x="39" y="0"/>
                    <a:pt x="3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val="3868470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DAF8251-C174-4BE4-4DD4-3685269965FE}"/>
              </a:ext>
            </a:extLst>
          </p:cNvPr>
          <p:cNvSpPr/>
          <p:nvPr/>
        </p:nvSpPr>
        <p:spPr>
          <a:xfrm>
            <a:off x="6827405" y="2253869"/>
            <a:ext cx="5112568" cy="2475940"/>
          </a:xfrm>
          <a:prstGeom prst="rect">
            <a:avLst/>
          </a:prstGeom>
          <a:solidFill>
            <a:schemeClr val="bg1">
              <a:lumMod val="95000"/>
            </a:schemeClr>
          </a:solidFill>
          <a:ln w="6350">
            <a:solidFill>
              <a:srgbClr val="C3C3C3"/>
            </a:solid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endParaRPr lang="en-GB" sz="800" b="1" dirty="0"/>
          </a:p>
        </p:txBody>
      </p:sp>
      <p:sp>
        <p:nvSpPr>
          <p:cNvPr id="17" name="Rectangle 7">
            <a:extLst>
              <a:ext uri="{FF2B5EF4-FFF2-40B4-BE49-F238E27FC236}">
                <a16:creationId xmlns:a16="http://schemas.microsoft.com/office/drawing/2014/main" id="{1C1EC9CB-2FC9-6EF2-255D-AB46AF6457D1}"/>
              </a:ext>
            </a:extLst>
          </p:cNvPr>
          <p:cNvSpPr txBox="1">
            <a:spLocks noChangeArrowheads="1"/>
          </p:cNvSpPr>
          <p:nvPr/>
        </p:nvSpPr>
        <p:spPr bwMode="auto">
          <a:xfrm>
            <a:off x="9297931" y="2751908"/>
            <a:ext cx="2432845" cy="13849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lvl="2">
              <a:spcBef>
                <a:spcPts val="277"/>
              </a:spcBef>
              <a:buClr>
                <a:srgbClr val="000000"/>
              </a:buClr>
              <a:tabLst>
                <a:tab pos="0" algn="l"/>
              </a:tabLst>
              <a:defRPr/>
            </a:pPr>
            <a:r>
              <a:rPr lang="en-US" sz="1400" kern="0" dirty="0">
                <a:latin typeface="+mj-lt"/>
                <a:ea typeface="ＭＳ Ｐゴシック" pitchFamily="46" charset="-128"/>
              </a:rPr>
              <a:t>US Corporate Investment Grade universe</a:t>
            </a:r>
            <a:r>
              <a:rPr lang="en-US" sz="1400" baseline="30000" dirty="0">
                <a:latin typeface="+mj-lt"/>
                <a:ea typeface="MS Mincho" pitchFamily="49" charset="-128"/>
                <a:cs typeface="Times New Roman" pitchFamily="18" charset="0"/>
              </a:rPr>
              <a:t>1</a:t>
            </a:r>
            <a:r>
              <a:rPr lang="en-US" sz="1400" kern="0" dirty="0">
                <a:latin typeface="+mj-lt"/>
                <a:ea typeface="ＭＳ Ｐゴシック" pitchFamily="46" charset="-128"/>
              </a:rPr>
              <a:t> has a market value of </a:t>
            </a:r>
            <a:r>
              <a:rPr lang="en-US" sz="1400" b="1" kern="0" dirty="0">
                <a:solidFill>
                  <a:schemeClr val="accent4"/>
                </a:solidFill>
                <a:latin typeface="+mj-lt"/>
                <a:ea typeface="ＭＳ Ｐゴシック" pitchFamily="46" charset="-128"/>
              </a:rPr>
              <a:t>USD 9.3 trillion </a:t>
            </a:r>
            <a:r>
              <a:rPr lang="en-US" sz="1400" kern="0" dirty="0">
                <a:latin typeface="+mj-lt"/>
                <a:ea typeface="ＭＳ Ｐゴシック" pitchFamily="46" charset="-128"/>
              </a:rPr>
              <a:t>and Short Duration bonds (&lt;5 year maturity) represent approximately </a:t>
            </a:r>
            <a:r>
              <a:rPr lang="en-US" sz="1400" b="1" kern="0" dirty="0">
                <a:solidFill>
                  <a:schemeClr val="accent4"/>
                </a:solidFill>
                <a:latin typeface="+mj-lt"/>
                <a:ea typeface="ＭＳ Ｐゴシック" pitchFamily="46" charset="-128"/>
              </a:rPr>
              <a:t>42% </a:t>
            </a:r>
            <a:r>
              <a:rPr lang="en-US" sz="1400" kern="0" dirty="0">
                <a:latin typeface="+mj-lt"/>
                <a:ea typeface="ＭＳ Ｐゴシック" pitchFamily="46" charset="-128"/>
              </a:rPr>
              <a:t>of this universe</a:t>
            </a:r>
            <a:endParaRPr lang="en-US" sz="1400" i="1" kern="0" dirty="0">
              <a:latin typeface="+mj-lt"/>
              <a:ea typeface="ＭＳ Ｐゴシック" pitchFamily="46" charset="-128"/>
            </a:endParaRPr>
          </a:p>
        </p:txBody>
      </p:sp>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GB" dirty="0"/>
              <a:t>AXA World Funds – US Credit Short Duration IG</a:t>
            </a:r>
            <a:endParaRPr lang="en-US" dirty="0"/>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661581"/>
            <a:ext cx="11272837" cy="369332"/>
          </a:xfrm>
        </p:spPr>
        <p:txBody>
          <a:bodyPr wrap="square">
            <a:spAutoFit/>
          </a:bodyPr>
          <a:lstStyle/>
          <a:p>
            <a:r>
              <a:rPr lang="en-GB" dirty="0"/>
              <a:t>Source: (1) The US Corporate Investment Grade universe is represented by the ICE </a:t>
            </a:r>
            <a:r>
              <a:rPr lang="en-GB" dirty="0" err="1"/>
              <a:t>BofA</a:t>
            </a:r>
            <a:r>
              <a:rPr lang="en-GB" dirty="0"/>
              <a:t> US Corporate Master as of March 31, 2026. The US Short Duration bond market is represented by the ICE </a:t>
            </a:r>
            <a:r>
              <a:rPr lang="en-GB" dirty="0" err="1"/>
              <a:t>BofA</a:t>
            </a:r>
            <a:r>
              <a:rPr lang="en-GB" dirty="0"/>
              <a:t> 1-3 Yrs US Corporate Index. It is not possible to invest directly in an unmanaged index. Index performance is not illustrative of the performance of the AXA World Funds - US Credit Short Duration IG fund and no assurance can be given that the fund will be successful or achieve its objectives. BNPP AM reserves the right to modify any of the investment process described herein at its discretion. The information contained herein is not sufficient to support an investment decision. Any decision whether to invest in the fund must be based on the information in the prospectus. </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3" name="Content Placeholder 2">
            <a:extLst>
              <a:ext uri="{FF2B5EF4-FFF2-40B4-BE49-F238E27FC236}">
                <a16:creationId xmlns:a16="http://schemas.microsoft.com/office/drawing/2014/main" id="{D48316E8-860F-E90D-482D-FEFC24A99E81}"/>
              </a:ext>
            </a:extLst>
          </p:cNvPr>
          <p:cNvSpPr>
            <a:spLocks noGrp="1"/>
          </p:cNvSpPr>
          <p:nvPr>
            <p:ph sz="quarter" idx="13"/>
          </p:nvPr>
        </p:nvSpPr>
        <p:spPr>
          <a:xfrm>
            <a:off x="452967" y="1323812"/>
            <a:ext cx="11272308" cy="200188"/>
          </a:xfrm>
        </p:spPr>
        <p:txBody>
          <a:bodyPr vert="horz" lIns="0" tIns="0" rIns="0" bIns="0" rtlCol="0">
            <a:noAutofit/>
          </a:bodyPr>
          <a:lstStyle/>
          <a:p>
            <a:pPr fontAlgn="base">
              <a:lnSpc>
                <a:spcPct val="90000"/>
              </a:lnSpc>
              <a:spcAft>
                <a:spcPts val="500"/>
              </a:spcAft>
              <a:buClr>
                <a:srgbClr val="007BC4"/>
              </a:buClr>
            </a:pPr>
            <a:r>
              <a:rPr lang="en-US" sz="2000" cap="none" dirty="0">
                <a:solidFill>
                  <a:schemeClr val="tx2"/>
                </a:solidFill>
                <a:latin typeface="+mj-lt"/>
              </a:rPr>
              <a:t>Seeks to generate a higher return than short-term government bonds and cash/cash equivalents</a:t>
            </a:r>
          </a:p>
        </p:txBody>
      </p:sp>
      <p:sp>
        <p:nvSpPr>
          <p:cNvPr id="5" name="Rectangle 4">
            <a:extLst>
              <a:ext uri="{FF2B5EF4-FFF2-40B4-BE49-F238E27FC236}">
                <a16:creationId xmlns:a16="http://schemas.microsoft.com/office/drawing/2014/main" id="{12FEA9DC-7918-4399-510D-FC9C92F76272}"/>
              </a:ext>
            </a:extLst>
          </p:cNvPr>
          <p:cNvSpPr/>
          <p:nvPr/>
        </p:nvSpPr>
        <p:spPr>
          <a:xfrm>
            <a:off x="452967" y="2088514"/>
            <a:ext cx="5740015" cy="89255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t" anchorCtr="0">
            <a:noAutofit/>
          </a:bodyPr>
          <a:lstStyle/>
          <a:p>
            <a:pPr marL="182880" lvl="2" indent="-182880">
              <a:spcAft>
                <a:spcPts val="600"/>
              </a:spcAft>
              <a:buClr>
                <a:schemeClr val="accent4"/>
              </a:buClr>
              <a:buSzPct val="100000"/>
              <a:buFont typeface="Arial" panose="020B0604020202020204" pitchFamily="34" charset="0"/>
              <a:buChar char="•"/>
              <a:tabLst>
                <a:tab pos="0" algn="l"/>
              </a:tabLst>
            </a:pPr>
            <a:r>
              <a:rPr lang="en-US" sz="1200" dirty="0">
                <a:solidFill>
                  <a:schemeClr val="tx1"/>
                </a:solidFill>
                <a:latin typeface="Arial Narrow" panose="020B0606020202030204" pitchFamily="34" charset="0"/>
              </a:rPr>
              <a:t>Focusing on income generation while preserving the value of original investment</a:t>
            </a:r>
          </a:p>
          <a:p>
            <a:pPr marL="182880" lvl="2" indent="-182880">
              <a:spcAft>
                <a:spcPts val="600"/>
              </a:spcAft>
              <a:buClr>
                <a:schemeClr val="accent4"/>
              </a:buClr>
              <a:buSzPct val="100000"/>
              <a:buFont typeface="Arial" panose="020B0604020202020204" pitchFamily="34" charset="0"/>
              <a:buChar char="•"/>
              <a:tabLst>
                <a:tab pos="0" algn="l"/>
              </a:tabLst>
            </a:pPr>
            <a:r>
              <a:rPr lang="en-US" sz="1200" dirty="0">
                <a:solidFill>
                  <a:schemeClr val="tx1"/>
                </a:solidFill>
                <a:latin typeface="Arial Narrow" panose="020B0606020202030204" pitchFamily="34" charset="0"/>
              </a:rPr>
              <a:t>Reducing interest rate sensitivity versus the overall market</a:t>
            </a:r>
          </a:p>
          <a:p>
            <a:pPr marL="182880" lvl="2" indent="-182880">
              <a:spcAft>
                <a:spcPts val="600"/>
              </a:spcAft>
              <a:buClr>
                <a:schemeClr val="accent4"/>
              </a:buClr>
              <a:buSzPct val="100000"/>
              <a:buFont typeface="Arial" panose="020B0604020202020204" pitchFamily="34" charset="0"/>
              <a:buChar char="•"/>
              <a:tabLst>
                <a:tab pos="0" algn="l"/>
              </a:tabLst>
            </a:pPr>
            <a:r>
              <a:rPr lang="en-US" sz="1200" dirty="0">
                <a:solidFill>
                  <a:schemeClr val="tx1"/>
                </a:solidFill>
                <a:latin typeface="Arial Narrow" panose="020B0606020202030204" pitchFamily="34" charset="0"/>
              </a:rPr>
              <a:t>Aiming to deliver consistent alpha driven by corporate bond selection</a:t>
            </a:r>
            <a:endParaRPr lang="en-US" altLang="en-US" sz="1400" dirty="0">
              <a:solidFill>
                <a:schemeClr val="tx1"/>
              </a:solidFill>
              <a:latin typeface="Arial Narrow" panose="020B0606020202030204" pitchFamily="34" charset="0"/>
            </a:endParaRPr>
          </a:p>
        </p:txBody>
      </p:sp>
      <p:sp>
        <p:nvSpPr>
          <p:cNvPr id="6" name="Textfeld 6">
            <a:extLst>
              <a:ext uri="{FF2B5EF4-FFF2-40B4-BE49-F238E27FC236}">
                <a16:creationId xmlns:a16="http://schemas.microsoft.com/office/drawing/2014/main" id="{F8D5CE7F-CDAD-261B-75A6-BF48B757D388}"/>
              </a:ext>
            </a:extLst>
          </p:cNvPr>
          <p:cNvSpPr txBox="1"/>
          <p:nvPr/>
        </p:nvSpPr>
        <p:spPr>
          <a:xfrm>
            <a:off x="452967" y="1722755"/>
            <a:ext cx="5740015" cy="288000"/>
          </a:xfrm>
          <a:prstGeom prst="rect">
            <a:avLst/>
          </a:prstGeom>
          <a:solidFill>
            <a:schemeClr val="accent4"/>
          </a:solid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algn="l" eaLnBrk="1" hangingPunct="1">
              <a:spcBef>
                <a:spcPts val="0"/>
              </a:spcBef>
              <a:buClrTx/>
            </a:pPr>
            <a:r>
              <a:rPr lang="en-US" altLang="en-US" sz="1400" b="1" dirty="0">
                <a:solidFill>
                  <a:prstClr val="white"/>
                </a:solidFill>
                <a:latin typeface="+mj-lt"/>
              </a:rPr>
              <a:t>Aims to provide </a:t>
            </a:r>
            <a:r>
              <a:rPr lang="en-US" altLang="en-US" sz="1400" dirty="0">
                <a:latin typeface="+mj-lt"/>
              </a:rPr>
              <a:t>c</a:t>
            </a:r>
            <a:r>
              <a:rPr lang="en-US" altLang="en-US" sz="1400" b="1" dirty="0">
                <a:solidFill>
                  <a:prstClr val="white"/>
                </a:solidFill>
                <a:latin typeface="+mj-lt"/>
              </a:rPr>
              <a:t>onsistent and incremental </a:t>
            </a:r>
            <a:r>
              <a:rPr lang="en-US" altLang="en-US" sz="1400" dirty="0">
                <a:latin typeface="+mj-lt"/>
              </a:rPr>
              <a:t>r</a:t>
            </a:r>
            <a:r>
              <a:rPr lang="en-US" altLang="en-US" sz="1400" b="1" dirty="0">
                <a:solidFill>
                  <a:prstClr val="white"/>
                </a:solidFill>
                <a:latin typeface="+mj-lt"/>
              </a:rPr>
              <a:t>eturns by</a:t>
            </a:r>
          </a:p>
        </p:txBody>
      </p:sp>
      <p:grpSp>
        <p:nvGrpSpPr>
          <p:cNvPr id="13" name="Group 12">
            <a:extLst>
              <a:ext uri="{FF2B5EF4-FFF2-40B4-BE49-F238E27FC236}">
                <a16:creationId xmlns:a16="http://schemas.microsoft.com/office/drawing/2014/main" id="{1BC3AA96-1AD9-4018-A4DA-E5B5DE3F2856}"/>
              </a:ext>
            </a:extLst>
          </p:cNvPr>
          <p:cNvGrpSpPr/>
          <p:nvPr/>
        </p:nvGrpSpPr>
        <p:grpSpPr>
          <a:xfrm>
            <a:off x="452967" y="3071128"/>
            <a:ext cx="5740015" cy="1258311"/>
            <a:chOff x="452967" y="3110145"/>
            <a:chExt cx="6147089" cy="1258311"/>
          </a:xfrm>
        </p:grpSpPr>
        <p:sp>
          <p:nvSpPr>
            <p:cNvPr id="8" name="Rectangle 7">
              <a:extLst>
                <a:ext uri="{FF2B5EF4-FFF2-40B4-BE49-F238E27FC236}">
                  <a16:creationId xmlns:a16="http://schemas.microsoft.com/office/drawing/2014/main" id="{F544F5DD-8EBF-1C23-78E5-9A9572888BD2}"/>
                </a:ext>
              </a:extLst>
            </p:cNvPr>
            <p:cNvSpPr/>
            <p:nvPr/>
          </p:nvSpPr>
          <p:spPr>
            <a:xfrm>
              <a:off x="452967" y="3475904"/>
              <a:ext cx="6147089" cy="89255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t" anchorCtr="0">
              <a:noAutofit/>
            </a:bodyPr>
            <a:lstStyle/>
            <a:p>
              <a:pPr marL="182880" lvl="2" indent="-182880">
                <a:spcAft>
                  <a:spcPts val="600"/>
                </a:spcAft>
                <a:buClr>
                  <a:schemeClr val="accent3"/>
                </a:buClr>
                <a:buSzPct val="100000"/>
                <a:buFont typeface="Arial" panose="020B0604020202020204" pitchFamily="34" charset="0"/>
                <a:buChar char="•"/>
                <a:tabLst>
                  <a:tab pos="0" algn="l"/>
                </a:tabLst>
              </a:pPr>
              <a:r>
                <a:rPr lang="en-US" sz="1200" dirty="0">
                  <a:solidFill>
                    <a:schemeClr val="tx1"/>
                  </a:solidFill>
                  <a:latin typeface="+mj-lt"/>
                </a:rPr>
                <a:t>Primarily selects US short duration (0 – 5 year) corporate investment grade bonds</a:t>
              </a:r>
            </a:p>
            <a:p>
              <a:pPr marL="182880" lvl="2" indent="-182880">
                <a:spcAft>
                  <a:spcPts val="600"/>
                </a:spcAft>
                <a:buClr>
                  <a:schemeClr val="accent3"/>
                </a:buClr>
                <a:buSzPct val="100000"/>
                <a:buFont typeface="Arial" panose="020B0604020202020204" pitchFamily="34" charset="0"/>
                <a:buChar char="•"/>
                <a:tabLst>
                  <a:tab pos="0" algn="l"/>
                </a:tabLst>
              </a:pPr>
              <a:r>
                <a:rPr lang="en-US" sz="1200" dirty="0">
                  <a:solidFill>
                    <a:schemeClr val="tx1"/>
                  </a:solidFill>
                  <a:latin typeface="+mj-lt"/>
                </a:rPr>
                <a:t>May also invest in floating rate notes/callable securities that have short expected duration</a:t>
              </a:r>
            </a:p>
            <a:p>
              <a:pPr marL="182880" lvl="2" indent="-182880">
                <a:spcAft>
                  <a:spcPts val="600"/>
                </a:spcAft>
                <a:buClr>
                  <a:schemeClr val="accent3"/>
                </a:buClr>
                <a:buSzPct val="100000"/>
                <a:buFont typeface="Arial" panose="020B0604020202020204" pitchFamily="34" charset="0"/>
                <a:buChar char="•"/>
                <a:tabLst>
                  <a:tab pos="0" algn="l"/>
                </a:tabLst>
              </a:pPr>
              <a:r>
                <a:rPr lang="en-US" sz="1200" dirty="0">
                  <a:solidFill>
                    <a:schemeClr val="tx1"/>
                  </a:solidFill>
                  <a:latin typeface="+mj-lt"/>
                </a:rPr>
                <a:t>May opportunistically invest in up to 15% USD denominated High Yield bonds</a:t>
              </a:r>
            </a:p>
          </p:txBody>
        </p:sp>
        <p:sp>
          <p:nvSpPr>
            <p:cNvPr id="9" name="Textfeld 6">
              <a:extLst>
                <a:ext uri="{FF2B5EF4-FFF2-40B4-BE49-F238E27FC236}">
                  <a16:creationId xmlns:a16="http://schemas.microsoft.com/office/drawing/2014/main" id="{FFA2B035-958B-4671-E3B1-CF8C9D553EB4}"/>
                </a:ext>
              </a:extLst>
            </p:cNvPr>
            <p:cNvSpPr txBox="1"/>
            <p:nvPr/>
          </p:nvSpPr>
          <p:spPr>
            <a:xfrm>
              <a:off x="452967" y="3110145"/>
              <a:ext cx="6147089" cy="288000"/>
            </a:xfrm>
            <a:prstGeom prst="rect">
              <a:avLst/>
            </a:prstGeom>
            <a:solidFill>
              <a:schemeClr val="accent3"/>
            </a:solid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algn="l" eaLnBrk="1" hangingPunct="1">
                <a:spcBef>
                  <a:spcPts val="0"/>
                </a:spcBef>
                <a:buClrTx/>
              </a:pPr>
              <a:r>
                <a:rPr lang="en-US" altLang="en-US" sz="1400" b="1" dirty="0">
                  <a:solidFill>
                    <a:prstClr val="white"/>
                  </a:solidFill>
                  <a:latin typeface="+mj-lt"/>
                </a:rPr>
                <a:t>Investment universe</a:t>
              </a:r>
            </a:p>
          </p:txBody>
        </p:sp>
      </p:grpSp>
      <p:grpSp>
        <p:nvGrpSpPr>
          <p:cNvPr id="12" name="Group 11">
            <a:extLst>
              <a:ext uri="{FF2B5EF4-FFF2-40B4-BE49-F238E27FC236}">
                <a16:creationId xmlns:a16="http://schemas.microsoft.com/office/drawing/2014/main" id="{C2C29A22-F3F5-0D0E-4813-242AF798EA52}"/>
              </a:ext>
            </a:extLst>
          </p:cNvPr>
          <p:cNvGrpSpPr/>
          <p:nvPr/>
        </p:nvGrpSpPr>
        <p:grpSpPr>
          <a:xfrm>
            <a:off x="452967" y="4419500"/>
            <a:ext cx="5740015" cy="1152128"/>
            <a:chOff x="452967" y="4479279"/>
            <a:chExt cx="6147089" cy="1152128"/>
          </a:xfrm>
        </p:grpSpPr>
        <p:sp>
          <p:nvSpPr>
            <p:cNvPr id="10" name="Rectangle 9">
              <a:extLst>
                <a:ext uri="{FF2B5EF4-FFF2-40B4-BE49-F238E27FC236}">
                  <a16:creationId xmlns:a16="http://schemas.microsoft.com/office/drawing/2014/main" id="{CFE64B03-5F28-42E8-6133-F205E8CE957C}"/>
                </a:ext>
              </a:extLst>
            </p:cNvPr>
            <p:cNvSpPr/>
            <p:nvPr/>
          </p:nvSpPr>
          <p:spPr>
            <a:xfrm>
              <a:off x="452967" y="4845038"/>
              <a:ext cx="6147089" cy="78636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t" anchorCtr="0">
              <a:noAutofit/>
            </a:bodyPr>
            <a:lstStyle/>
            <a:p>
              <a:pPr marL="0" marR="0" lvl="1" defTabSz="914400" rtl="0" eaLnBrk="0" fontAlgn="base" latinLnBrk="0" hangingPunct="0">
                <a:lnSpc>
                  <a:spcPct val="90000"/>
                </a:lnSpc>
                <a:spcBef>
                  <a:spcPts val="554"/>
                </a:spcBef>
                <a:spcAft>
                  <a:spcPts val="300"/>
                </a:spcAft>
                <a:buClr>
                  <a:srgbClr val="00AEC6"/>
                </a:buClr>
                <a:buSzPct val="100000"/>
                <a:tabLst/>
                <a:defRPr/>
              </a:pPr>
              <a:r>
                <a:rPr kumimoji="0" lang="en-GB" sz="1400" b="0" i="0"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t>ICE BofA 1-3 Year US Corporate </a:t>
              </a:r>
              <a:r>
                <a:rPr lang="en-GB" sz="1400" kern="0" dirty="0">
                  <a:solidFill>
                    <a:prstClr val="black"/>
                  </a:solidFill>
                  <a:latin typeface="Arial Narrow" panose="020B0606020202030204" pitchFamily="34" charset="0"/>
                  <a:ea typeface="ＭＳ Ｐゴシック" pitchFamily="46" charset="-128"/>
                </a:rPr>
                <a:t>I</a:t>
              </a:r>
              <a:r>
                <a:rPr kumimoji="0" lang="en-GB" sz="1400" b="0" i="0"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t>ndex</a:t>
              </a:r>
              <a:endParaRPr lang="en-GB" sz="1400" kern="0" dirty="0">
                <a:solidFill>
                  <a:prstClr val="black"/>
                </a:solidFill>
                <a:latin typeface="Arial Narrow" panose="020B0606020202030204" pitchFamily="34" charset="0"/>
                <a:ea typeface="ＭＳ Ｐゴシック" pitchFamily="46" charset="-128"/>
              </a:endParaRPr>
            </a:p>
            <a:p>
              <a:pPr marL="0" marR="0" lvl="1" defTabSz="914400" rtl="0" eaLnBrk="0" fontAlgn="base" latinLnBrk="0" hangingPunct="0">
                <a:spcBef>
                  <a:spcPts val="0"/>
                </a:spcBef>
                <a:spcAft>
                  <a:spcPct val="0"/>
                </a:spcAft>
                <a:buClr>
                  <a:srgbClr val="00AEC6"/>
                </a:buClr>
                <a:buSzPct val="100000"/>
                <a:tabLst/>
                <a:defRPr/>
              </a:pPr>
              <a:r>
                <a:rPr kumimoji="0" lang="en-GB" sz="1200" b="0" i="1"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t>While not constrained to be managed in line with a benchmark, a reference </a:t>
              </a:r>
              <a:r>
                <a:rPr lang="en-GB" sz="1200" i="1" kern="0" dirty="0">
                  <a:solidFill>
                    <a:prstClr val="black"/>
                  </a:solidFill>
                  <a:latin typeface="Arial Narrow" panose="020B0606020202030204" pitchFamily="34" charset="0"/>
                  <a:ea typeface="ＭＳ Ｐゴシック" pitchFamily="46" charset="-128"/>
                  <a:cs typeface="Arial" charset="0"/>
                </a:rPr>
                <a:t>i</a:t>
              </a:r>
              <a:r>
                <a:rPr kumimoji="0" lang="en-GB" sz="1200" b="0" i="1" u="none" strike="noStrike" kern="0" cap="none" spc="0" normalizeH="0" baseline="0" noProof="0" dirty="0" err="1">
                  <a:ln>
                    <a:noFill/>
                  </a:ln>
                  <a:solidFill>
                    <a:prstClr val="black"/>
                  </a:solidFill>
                  <a:effectLst/>
                  <a:uLnTx/>
                  <a:uFillTx/>
                  <a:latin typeface="Arial Narrow" panose="020B0606020202030204" pitchFamily="34" charset="0"/>
                  <a:ea typeface="ＭＳ Ｐゴシック" pitchFamily="46" charset="-128"/>
                  <a:cs typeface="Arial" charset="0"/>
                </a:rPr>
                <a:t>ndex</a:t>
              </a:r>
              <a:r>
                <a:rPr kumimoji="0" lang="en-GB" sz="1200" b="0" i="1"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t> is useful </a:t>
              </a:r>
              <a:br>
                <a:rPr kumimoji="0" lang="en-GB" sz="1200" b="0" i="1"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br>
              <a:r>
                <a:rPr kumimoji="0" lang="en-GB" sz="1200" b="0" i="1" u="none" strike="noStrike" kern="0" cap="none" spc="0" normalizeH="0" baseline="0" noProof="0" dirty="0">
                  <a:ln>
                    <a:noFill/>
                  </a:ln>
                  <a:solidFill>
                    <a:prstClr val="black"/>
                  </a:solidFill>
                  <a:effectLst/>
                  <a:uLnTx/>
                  <a:uFillTx/>
                  <a:latin typeface="Arial Narrow" panose="020B0606020202030204" pitchFamily="34" charset="0"/>
                  <a:ea typeface="ＭＳ Ｐゴシック" pitchFamily="46" charset="-128"/>
                  <a:cs typeface="Arial" charset="0"/>
                </a:rPr>
                <a:t>for comparison purposes</a:t>
              </a:r>
              <a:endParaRPr lang="en-US" sz="1200" dirty="0">
                <a:solidFill>
                  <a:schemeClr val="tx1"/>
                </a:solidFill>
                <a:latin typeface="Arial Narrow" panose="020B0606020202030204" pitchFamily="34" charset="0"/>
              </a:endParaRPr>
            </a:p>
          </p:txBody>
        </p:sp>
        <p:sp>
          <p:nvSpPr>
            <p:cNvPr id="11" name="Textfeld 6">
              <a:extLst>
                <a:ext uri="{FF2B5EF4-FFF2-40B4-BE49-F238E27FC236}">
                  <a16:creationId xmlns:a16="http://schemas.microsoft.com/office/drawing/2014/main" id="{71AB20CB-4C48-617F-C6C9-613523D68D15}"/>
                </a:ext>
              </a:extLst>
            </p:cNvPr>
            <p:cNvSpPr txBox="1"/>
            <p:nvPr/>
          </p:nvSpPr>
          <p:spPr>
            <a:xfrm>
              <a:off x="452967" y="4479279"/>
              <a:ext cx="6147089" cy="288000"/>
            </a:xfrm>
            <a:prstGeom prst="rect">
              <a:avLst/>
            </a:prstGeom>
            <a:solidFill>
              <a:schemeClr val="accent1"/>
            </a:solid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algn="l" eaLnBrk="1" hangingPunct="1">
                <a:spcBef>
                  <a:spcPts val="0"/>
                </a:spcBef>
                <a:buClrTx/>
              </a:pPr>
              <a:r>
                <a:rPr lang="en-US" altLang="en-US" sz="1400" b="1" dirty="0">
                  <a:solidFill>
                    <a:prstClr val="white"/>
                  </a:solidFill>
                  <a:latin typeface="+mj-lt"/>
                </a:rPr>
                <a:t>Reference index</a:t>
              </a:r>
            </a:p>
          </p:txBody>
        </p:sp>
      </p:grpSp>
      <p:cxnSp>
        <p:nvCxnSpPr>
          <p:cNvPr id="7" name="Straight Connector 6">
            <a:extLst>
              <a:ext uri="{FF2B5EF4-FFF2-40B4-BE49-F238E27FC236}">
                <a16:creationId xmlns:a16="http://schemas.microsoft.com/office/drawing/2014/main" id="{9FE1DB8F-148C-A193-9E8F-6997AA6D42B4}"/>
              </a:ext>
            </a:extLst>
          </p:cNvPr>
          <p:cNvCxnSpPr/>
          <p:nvPr/>
        </p:nvCxnSpPr>
        <p:spPr>
          <a:xfrm>
            <a:off x="452438" y="5571628"/>
            <a:ext cx="5740544" cy="0"/>
          </a:xfrm>
          <a:prstGeom prst="line">
            <a:avLst/>
          </a:prstGeom>
          <a:ln w="6350">
            <a:solidFill>
              <a:schemeClr val="accent3">
                <a:lumMod val="9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586631C-568E-50E7-5B80-E94853D76CC6}"/>
              </a:ext>
            </a:extLst>
          </p:cNvPr>
          <p:cNvCxnSpPr>
            <a:cxnSpLocks/>
          </p:cNvCxnSpPr>
          <p:nvPr/>
        </p:nvCxnSpPr>
        <p:spPr>
          <a:xfrm>
            <a:off x="9038960" y="2721096"/>
            <a:ext cx="0" cy="1415807"/>
          </a:xfrm>
          <a:prstGeom prst="line">
            <a:avLst/>
          </a:prstGeom>
          <a:ln w="6350">
            <a:solidFill>
              <a:schemeClr val="accent3">
                <a:lumMod val="90000"/>
              </a:schemeClr>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4AB0E799-D9A1-27E4-3F78-8B65E53287D6}"/>
              </a:ext>
            </a:extLst>
          </p:cNvPr>
          <p:cNvGrpSpPr/>
          <p:nvPr/>
        </p:nvGrpSpPr>
        <p:grpSpPr>
          <a:xfrm>
            <a:off x="10629181" y="476672"/>
            <a:ext cx="1316645" cy="664753"/>
            <a:chOff x="10629181" y="476672"/>
            <a:chExt cx="1316645" cy="664753"/>
          </a:xfrm>
        </p:grpSpPr>
        <p:sp>
          <p:nvSpPr>
            <p:cNvPr id="4" name="Text Placeholder 5">
              <a:extLst>
                <a:ext uri="{FF2B5EF4-FFF2-40B4-BE49-F238E27FC236}">
                  <a16:creationId xmlns:a16="http://schemas.microsoft.com/office/drawing/2014/main" id="{1839CC0E-D95E-FFE2-3C0C-CE8D61B000D8}"/>
                </a:ext>
              </a:extLst>
            </p:cNvPr>
            <p:cNvSpPr txBox="1">
              <a:spLocks/>
            </p:cNvSpPr>
            <p:nvPr/>
          </p:nvSpPr>
          <p:spPr>
            <a:xfrm>
              <a:off x="10629181" y="476672"/>
              <a:ext cx="1316645" cy="664753"/>
            </a:xfrm>
            <a:prstGeom prst="rect">
              <a:avLst/>
            </a:prstGeom>
            <a:solidFill>
              <a:schemeClr val="accent4"/>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pic>
          <p:nvPicPr>
            <p:cNvPr id="14" name="Picture 8">
              <a:extLst>
                <a:ext uri="{FF2B5EF4-FFF2-40B4-BE49-F238E27FC236}">
                  <a16:creationId xmlns:a16="http://schemas.microsoft.com/office/drawing/2014/main" id="{8FC6F681-B634-9162-95EF-0408F351D0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2504" y="534778"/>
              <a:ext cx="577029" cy="544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a:extLst>
                <a:ext uri="{FF2B5EF4-FFF2-40B4-BE49-F238E27FC236}">
                  <a16:creationId xmlns:a16="http://schemas.microsoft.com/office/drawing/2014/main" id="{25D89DED-E1C2-EED5-40B9-0B6FE5FD432B}"/>
                </a:ext>
              </a:extLst>
            </p:cNvPr>
            <p:cNvSpPr txBox="1"/>
            <p:nvPr/>
          </p:nvSpPr>
          <p:spPr>
            <a:xfrm>
              <a:off x="11136560" y="578127"/>
              <a:ext cx="803413" cy="461665"/>
            </a:xfrm>
            <a:prstGeom prst="rect">
              <a:avLst/>
            </a:prstGeom>
            <a:noFill/>
          </p:spPr>
          <p:txBody>
            <a:bodyPr wrap="square">
              <a:spAutoFit/>
            </a:bodyPr>
            <a:lstStyle/>
            <a:p>
              <a:pPr algn="ctr"/>
              <a:r>
                <a:rPr lang="en-US" sz="1200" b="1" dirty="0">
                  <a:solidFill>
                    <a:schemeClr val="bg1"/>
                  </a:solidFill>
                  <a:latin typeface="+mj-lt"/>
                </a:rPr>
                <a:t>What is the Fund?</a:t>
              </a:r>
              <a:endParaRPr lang="en-GB" sz="1200" dirty="0">
                <a:latin typeface="+mj-lt"/>
              </a:endParaRPr>
            </a:p>
          </p:txBody>
        </p:sp>
      </p:grpSp>
      <p:pic>
        <p:nvPicPr>
          <p:cNvPr id="15" name="Picture 14">
            <a:extLst>
              <a:ext uri="{FF2B5EF4-FFF2-40B4-BE49-F238E27FC236}">
                <a16:creationId xmlns:a16="http://schemas.microsoft.com/office/drawing/2014/main" id="{394D622D-A63F-BE83-CCC7-3F01D691D5C2}"/>
              </a:ext>
            </a:extLst>
          </p:cNvPr>
          <p:cNvPicPr>
            <a:picLocks noChangeAspect="1"/>
          </p:cNvPicPr>
          <p:nvPr>
            <p:custDataLst>
              <p:tags r:id="rId1"/>
            </p:custDataLst>
          </p:nvPr>
        </p:nvPicPr>
        <p:blipFill>
          <a:blip r:embed="rId5"/>
          <a:stretch>
            <a:fillRect/>
          </a:stretch>
        </p:blipFill>
        <p:spPr>
          <a:xfrm>
            <a:off x="6963946" y="2442189"/>
            <a:ext cx="2016774" cy="2068166"/>
          </a:xfrm>
          <a:prstGeom prst="rect">
            <a:avLst/>
          </a:prstGeom>
        </p:spPr>
      </p:pic>
    </p:spTree>
    <p:extLst>
      <p:ext uri="{BB962C8B-B14F-4D97-AF65-F5344CB8AC3E}">
        <p14:creationId xmlns:p14="http://schemas.microsoft.com/office/powerpoint/2010/main" val="1041201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US" dirty="0"/>
              <a:t>Investment philosophy</a:t>
            </a:r>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783601"/>
            <a:ext cx="11272837" cy="247312"/>
          </a:xfrm>
        </p:spPr>
        <p:txBody>
          <a:bodyPr wrap="square">
            <a:spAutoFit/>
          </a:bodyPr>
          <a:lstStyle/>
          <a:p>
            <a:r>
              <a:rPr lang="en-GB" dirty="0"/>
              <a:t>Source: *The US Corporate Bond market is represented by the ICE </a:t>
            </a:r>
            <a:r>
              <a:rPr lang="en-GB" dirty="0" err="1"/>
              <a:t>BofA</a:t>
            </a:r>
            <a:r>
              <a:rPr lang="en-GB" dirty="0"/>
              <a:t> US Corporate Master as of December 31, 2025. Please refer to the Indices Used Appendix on slide 13 for further information regarding this index. **The average return refers to the average of the annual returns. For illustrative purposes only. It is not possible to invest directly in an unmanaged index. Index performance is not illustrative of the strategy's performance. </a:t>
            </a:r>
            <a:r>
              <a:rPr lang="en-GB" b="1" dirty="0"/>
              <a:t>The value of investments may fall as well as rise and you may not get back the full amount invested. Past performance is not indicative of future results.</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6" name="Content Placeholder 5">
            <a:extLst>
              <a:ext uri="{FF2B5EF4-FFF2-40B4-BE49-F238E27FC236}">
                <a16:creationId xmlns:a16="http://schemas.microsoft.com/office/drawing/2014/main" id="{E016D29F-87C1-6FF5-491B-1DA2737A00E6}"/>
              </a:ext>
            </a:extLst>
          </p:cNvPr>
          <p:cNvSpPr>
            <a:spLocks noGrp="1"/>
          </p:cNvSpPr>
          <p:nvPr>
            <p:ph sz="quarter" idx="13"/>
          </p:nvPr>
        </p:nvSpPr>
        <p:spPr/>
        <p:txBody>
          <a:bodyPr vert="horz" lIns="0" tIns="0" rIns="0" bIns="0" rtlCol="0">
            <a:noAutofit/>
          </a:bodyPr>
          <a:lstStyle/>
          <a:p>
            <a:pPr fontAlgn="base">
              <a:lnSpc>
                <a:spcPct val="90000"/>
              </a:lnSpc>
              <a:spcAft>
                <a:spcPts val="500"/>
              </a:spcAft>
              <a:buClr>
                <a:srgbClr val="007BC4"/>
              </a:buClr>
            </a:pPr>
            <a:r>
              <a:rPr lang="en-US" sz="2000" cap="none" dirty="0">
                <a:solidFill>
                  <a:schemeClr val="tx2"/>
                </a:solidFill>
                <a:latin typeface="Arial Narrow" panose="020B0606020202030204" pitchFamily="34" charset="0"/>
              </a:rPr>
              <a:t> </a:t>
            </a:r>
          </a:p>
          <a:p>
            <a:pPr fontAlgn="base">
              <a:lnSpc>
                <a:spcPct val="90000"/>
              </a:lnSpc>
              <a:spcAft>
                <a:spcPts val="500"/>
              </a:spcAft>
              <a:buClr>
                <a:srgbClr val="007BC4"/>
              </a:buClr>
            </a:pPr>
            <a:endParaRPr lang="en-US" sz="2000" cap="none" dirty="0">
              <a:solidFill>
                <a:schemeClr val="tx2"/>
              </a:solidFill>
              <a:latin typeface="Arial Narrow" panose="020B0606020202030204" pitchFamily="34" charset="0"/>
            </a:endParaRPr>
          </a:p>
        </p:txBody>
      </p:sp>
      <p:sp>
        <p:nvSpPr>
          <p:cNvPr id="8" name="Content Placeholder 5">
            <a:extLst>
              <a:ext uri="{FF2B5EF4-FFF2-40B4-BE49-F238E27FC236}">
                <a16:creationId xmlns:a16="http://schemas.microsoft.com/office/drawing/2014/main" id="{23376D85-E5F6-8A85-93B3-B362C5434D25}"/>
              </a:ext>
            </a:extLst>
          </p:cNvPr>
          <p:cNvSpPr txBox="1">
            <a:spLocks/>
          </p:cNvSpPr>
          <p:nvPr/>
        </p:nvSpPr>
        <p:spPr>
          <a:xfrm>
            <a:off x="452967" y="1257030"/>
            <a:ext cx="11272308" cy="299762"/>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lang="en-US" sz="1400" b="0" kern="1200" cap="all" baseline="0">
                <a:solidFill>
                  <a:schemeClr val="tx1"/>
                </a:solidFill>
                <a:latin typeface="+mn-lt"/>
                <a:ea typeface="+mn-ea"/>
                <a:cs typeface="+mn-cs"/>
              </a:defRPr>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kern="1200">
                <a:solidFill>
                  <a:schemeClr val="tx1"/>
                </a:solidFill>
                <a:latin typeface="+mn-lt"/>
                <a:ea typeface="+mn-ea"/>
                <a:cs typeface="+mn-cs"/>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sz="1600" kern="1200">
                <a:solidFill>
                  <a:schemeClr val="tx1"/>
                </a:solidFill>
                <a:latin typeface="+mn-lt"/>
                <a:ea typeface="+mn-ea"/>
                <a:cs typeface="+mn-cs"/>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sz="1400" kern="1200" baseline="0">
                <a:solidFill>
                  <a:schemeClr val="bg1">
                    <a:lumMod val="65000"/>
                  </a:schemeClr>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sz="1400" kern="1200" baseline="0">
                <a:solidFill>
                  <a:schemeClr val="tx1"/>
                </a:solidFill>
                <a:latin typeface="+mn-lt"/>
                <a:ea typeface="+mn-ea"/>
                <a:cs typeface="+mn-cs"/>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sz="1400" kern="1200" baseline="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base">
              <a:lnSpc>
                <a:spcPct val="90000"/>
              </a:lnSpc>
              <a:spcAft>
                <a:spcPts val="500"/>
              </a:spcAft>
              <a:buClr>
                <a:srgbClr val="007BC4"/>
              </a:buClr>
            </a:pPr>
            <a:r>
              <a:rPr lang="en-US" sz="2000" cap="none" dirty="0">
                <a:solidFill>
                  <a:schemeClr val="tx2"/>
                </a:solidFill>
                <a:latin typeface="Arial Narrow" panose="020B0606020202030204" pitchFamily="34" charset="0"/>
              </a:rPr>
              <a:t>Income is the primary driver of longer-term performance</a:t>
            </a:r>
          </a:p>
          <a:p>
            <a:pPr fontAlgn="base">
              <a:lnSpc>
                <a:spcPct val="90000"/>
              </a:lnSpc>
              <a:spcAft>
                <a:spcPts val="500"/>
              </a:spcAft>
              <a:buClr>
                <a:srgbClr val="007BC4"/>
              </a:buClr>
            </a:pPr>
            <a:endParaRPr lang="en-US" sz="2000" cap="none" dirty="0">
              <a:solidFill>
                <a:schemeClr val="tx2"/>
              </a:solidFill>
              <a:latin typeface="Arial Narrow" panose="020B0606020202030204" pitchFamily="34" charset="0"/>
            </a:endParaRPr>
          </a:p>
        </p:txBody>
      </p:sp>
      <p:sp>
        <p:nvSpPr>
          <p:cNvPr id="18" name="Rectangle 17">
            <a:extLst>
              <a:ext uri="{FF2B5EF4-FFF2-40B4-BE49-F238E27FC236}">
                <a16:creationId xmlns:a16="http://schemas.microsoft.com/office/drawing/2014/main" id="{06B101F8-2C7A-3B35-4DF2-136D2D4D59E4}"/>
              </a:ext>
            </a:extLst>
          </p:cNvPr>
          <p:cNvSpPr/>
          <p:nvPr/>
        </p:nvSpPr>
        <p:spPr>
          <a:xfrm>
            <a:off x="6305762" y="2004485"/>
            <a:ext cx="5418195" cy="1191678"/>
          </a:xfrm>
          <a:prstGeom prst="rect">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p>
            <a:pPr marL="0" lvl="1" algn="ctr" eaLnBrk="1" hangingPunct="1">
              <a:spcBef>
                <a:spcPts val="0"/>
              </a:spcBef>
              <a:spcAft>
                <a:spcPts val="200"/>
              </a:spcAft>
              <a:buClr>
                <a:schemeClr val="tx1"/>
              </a:buClr>
            </a:pPr>
            <a:r>
              <a:rPr lang="en-US" sz="1400" dirty="0">
                <a:solidFill>
                  <a:schemeClr val="tx1"/>
                </a:solidFill>
                <a:latin typeface="Arial Narrow" panose="020B0606020202030204" pitchFamily="34" charset="0"/>
                <a:ea typeface="MS PGothic" pitchFamily="34" charset="-128"/>
                <a:cs typeface="Calibri" panose="020F0502020204030204" pitchFamily="34" charset="0"/>
              </a:rPr>
              <a:t>We believe the key to superior long-term returns in the US corporate credit market is </a:t>
            </a:r>
            <a:r>
              <a:rPr lang="en-US" sz="1400" b="1" dirty="0">
                <a:solidFill>
                  <a:schemeClr val="tx1"/>
                </a:solidFill>
                <a:latin typeface="Arial Narrow" panose="020B0606020202030204" pitchFamily="34" charset="0"/>
                <a:ea typeface="MS PGothic" pitchFamily="34" charset="-128"/>
                <a:cs typeface="Calibri" panose="020F0502020204030204" pitchFamily="34" charset="0"/>
              </a:rPr>
              <a:t>compounding current income and avoiding default loss </a:t>
            </a:r>
            <a:br>
              <a:rPr lang="en-US" sz="1400" b="1" dirty="0">
                <a:solidFill>
                  <a:schemeClr val="tx1"/>
                </a:solidFill>
                <a:latin typeface="Arial Narrow" panose="020B0606020202030204" pitchFamily="34" charset="0"/>
                <a:ea typeface="MS PGothic" pitchFamily="34" charset="-128"/>
                <a:cs typeface="Calibri" panose="020F0502020204030204" pitchFamily="34" charset="0"/>
              </a:rPr>
            </a:br>
            <a:r>
              <a:rPr lang="en-US" sz="1400" dirty="0">
                <a:solidFill>
                  <a:schemeClr val="tx1"/>
                </a:solidFill>
                <a:latin typeface="Arial Narrow" panose="020B0606020202030204" pitchFamily="34" charset="0"/>
                <a:ea typeface="MS PGothic" pitchFamily="34" charset="-128"/>
                <a:cs typeface="Calibri" panose="020F0502020204030204" pitchFamily="34" charset="0"/>
              </a:rPr>
              <a:t>through fundamental credit analysis that focuses on bonds of companies </a:t>
            </a:r>
            <a:br>
              <a:rPr lang="en-US" sz="1400" dirty="0">
                <a:solidFill>
                  <a:schemeClr val="tx1"/>
                </a:solidFill>
                <a:latin typeface="Arial Narrow" panose="020B0606020202030204" pitchFamily="34" charset="0"/>
                <a:ea typeface="MS PGothic" pitchFamily="34" charset="-128"/>
                <a:cs typeface="Calibri" panose="020F0502020204030204" pitchFamily="34" charset="0"/>
              </a:rPr>
            </a:br>
            <a:r>
              <a:rPr lang="en-US" sz="1400" dirty="0">
                <a:solidFill>
                  <a:schemeClr val="tx1"/>
                </a:solidFill>
                <a:latin typeface="Arial Narrow" panose="020B0606020202030204" pitchFamily="34" charset="0"/>
                <a:ea typeface="MS PGothic" pitchFamily="34" charset="-128"/>
                <a:cs typeface="Calibri" panose="020F0502020204030204" pitchFamily="34" charset="0"/>
              </a:rPr>
              <a:t>with improving credit trends.</a:t>
            </a:r>
            <a:endParaRPr lang="en-US" altLang="en-US" sz="1400" dirty="0">
              <a:solidFill>
                <a:schemeClr val="tx1"/>
              </a:solidFill>
              <a:latin typeface="Arial Narrow" panose="020B0606020202030204" pitchFamily="34" charset="0"/>
            </a:endParaRPr>
          </a:p>
        </p:txBody>
      </p:sp>
      <p:sp>
        <p:nvSpPr>
          <p:cNvPr id="19" name="Textfeld 6">
            <a:extLst>
              <a:ext uri="{FF2B5EF4-FFF2-40B4-BE49-F238E27FC236}">
                <a16:creationId xmlns:a16="http://schemas.microsoft.com/office/drawing/2014/main" id="{EC492375-75C7-DA3E-7F94-4303546A8897}"/>
              </a:ext>
            </a:extLst>
          </p:cNvPr>
          <p:cNvSpPr txBox="1"/>
          <p:nvPr/>
        </p:nvSpPr>
        <p:spPr>
          <a:xfrm>
            <a:off x="6301443" y="1683827"/>
            <a:ext cx="5418195" cy="324643"/>
          </a:xfrm>
          <a:prstGeom prst="rect">
            <a:avLst/>
          </a:prstGeom>
          <a:solidFill>
            <a:schemeClr val="accent4"/>
          </a:solidFill>
          <a:ln w="6350">
            <a:solidFill>
              <a:schemeClr val="accent4"/>
            </a:solid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400" b="1" dirty="0">
                <a:solidFill>
                  <a:prstClr val="white"/>
                </a:solidFill>
                <a:latin typeface="+mj-lt"/>
              </a:rPr>
              <a:t>Investment Philosophy</a:t>
            </a:r>
          </a:p>
        </p:txBody>
      </p:sp>
      <p:sp>
        <p:nvSpPr>
          <p:cNvPr id="21" name="Textfeld 6">
            <a:extLst>
              <a:ext uri="{FF2B5EF4-FFF2-40B4-BE49-F238E27FC236}">
                <a16:creationId xmlns:a16="http://schemas.microsoft.com/office/drawing/2014/main" id="{23C0D823-B021-9DB4-8E3D-7CEFD689C805}"/>
              </a:ext>
            </a:extLst>
          </p:cNvPr>
          <p:cNvSpPr txBox="1"/>
          <p:nvPr/>
        </p:nvSpPr>
        <p:spPr>
          <a:xfrm>
            <a:off x="6301442" y="3493768"/>
            <a:ext cx="5418195" cy="365760"/>
          </a:xfrm>
          <a:prstGeom prst="rect">
            <a:avLst/>
          </a:prstGeom>
          <a:no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400" b="1" dirty="0">
                <a:solidFill>
                  <a:schemeClr val="tx1"/>
                </a:solidFill>
                <a:latin typeface="+mj-lt"/>
              </a:rPr>
              <a:t>Historical US High Grade Market Average Return** </a:t>
            </a:r>
          </a:p>
        </p:txBody>
      </p:sp>
      <p:grpSp>
        <p:nvGrpSpPr>
          <p:cNvPr id="55" name="Group 54">
            <a:extLst>
              <a:ext uri="{FF2B5EF4-FFF2-40B4-BE49-F238E27FC236}">
                <a16:creationId xmlns:a16="http://schemas.microsoft.com/office/drawing/2014/main" id="{8CD5C790-14DF-A7B1-D1AA-F903943212D3}"/>
              </a:ext>
            </a:extLst>
          </p:cNvPr>
          <p:cNvGrpSpPr/>
          <p:nvPr/>
        </p:nvGrpSpPr>
        <p:grpSpPr>
          <a:xfrm>
            <a:off x="6450219" y="3900644"/>
            <a:ext cx="5120640" cy="1131887"/>
            <a:chOff x="6477399" y="4134041"/>
            <a:chExt cx="5120640" cy="1131887"/>
          </a:xfrm>
        </p:grpSpPr>
        <p:sp>
          <p:nvSpPr>
            <p:cNvPr id="35" name="Text Box 7">
              <a:extLst>
                <a:ext uri="{FF2B5EF4-FFF2-40B4-BE49-F238E27FC236}">
                  <a16:creationId xmlns:a16="http://schemas.microsoft.com/office/drawing/2014/main" id="{03238E00-D6CD-87DB-E711-91D6239AB3D9}"/>
                </a:ext>
              </a:extLst>
            </p:cNvPr>
            <p:cNvSpPr txBox="1">
              <a:spLocks noChangeArrowheads="1"/>
            </p:cNvSpPr>
            <p:nvPr/>
          </p:nvSpPr>
          <p:spPr bwMode="auto">
            <a:xfrm>
              <a:off x="8388085" y="4134041"/>
              <a:ext cx="1529265" cy="184666"/>
            </a:xfrm>
            <a:prstGeom prst="rect">
              <a:avLst/>
            </a:prstGeom>
            <a:noFill/>
            <a:ln w="9525">
              <a:noFill/>
              <a:miter lim="800000"/>
              <a:headEnd/>
              <a:tailEnd/>
            </a:ln>
            <a:effectLst>
              <a:prstShdw prst="shdw17" dist="17961" dir="2700000">
                <a:schemeClr val="accent1">
                  <a:gamma/>
                  <a:shade val="60000"/>
                  <a:invGamma/>
                </a:schemeClr>
              </a:prstShdw>
            </a:effectLst>
          </p:spPr>
          <p:txBody>
            <a:bodyPr wrap="none" lIns="0" tIns="0" rIns="0" bIns="0">
              <a:spAutoFit/>
            </a:bodyPr>
            <a:lstStyle/>
            <a:p>
              <a:pPr>
                <a:defRPr/>
              </a:pPr>
              <a:r>
                <a:rPr lang="en-GB" sz="1200" dirty="0">
                  <a:solidFill>
                    <a:srgbClr val="000000"/>
                  </a:solidFill>
                  <a:effectLst>
                    <a:outerShdw blurRad="50800" dist="38100" dir="2700000" algn="tl" rotWithShape="0">
                      <a:schemeClr val="bg1">
                        <a:lumMod val="85000"/>
                        <a:alpha val="40000"/>
                      </a:schemeClr>
                    </a:outerShdw>
                  </a:effectLst>
                  <a:latin typeface="Arial Narrow" panose="020B0606020202030204" pitchFamily="34" charset="0"/>
                  <a:ea typeface="ＭＳ Ｐゴシック"/>
                </a:rPr>
                <a:t>(12/31/1977 to 12/31/2025)</a:t>
              </a:r>
            </a:p>
          </p:txBody>
        </p:sp>
        <p:grpSp>
          <p:nvGrpSpPr>
            <p:cNvPr id="54" name="Group 53">
              <a:extLst>
                <a:ext uri="{FF2B5EF4-FFF2-40B4-BE49-F238E27FC236}">
                  <a16:creationId xmlns:a16="http://schemas.microsoft.com/office/drawing/2014/main" id="{E0633FA0-DCD2-2F3E-C9D6-477607EF202E}"/>
                </a:ext>
              </a:extLst>
            </p:cNvPr>
            <p:cNvGrpSpPr/>
            <p:nvPr/>
          </p:nvGrpSpPr>
          <p:grpSpPr>
            <a:xfrm>
              <a:off x="6477399" y="4378960"/>
              <a:ext cx="5120640" cy="886968"/>
              <a:chOff x="6477399" y="4358640"/>
              <a:chExt cx="5074920" cy="942784"/>
            </a:xfrm>
          </p:grpSpPr>
          <p:sp>
            <p:nvSpPr>
              <p:cNvPr id="39" name="Rectangle 38">
                <a:extLst>
                  <a:ext uri="{FF2B5EF4-FFF2-40B4-BE49-F238E27FC236}">
                    <a16:creationId xmlns:a16="http://schemas.microsoft.com/office/drawing/2014/main" id="{6C2206ED-ACBB-B368-28DF-1D99B9BAA396}"/>
                  </a:ext>
                </a:extLst>
              </p:cNvPr>
              <p:cNvSpPr/>
              <p:nvPr/>
            </p:nvSpPr>
            <p:spPr>
              <a:xfrm>
                <a:off x="6477399" y="4646183"/>
                <a:ext cx="5074920" cy="362609"/>
              </a:xfrm>
              <a:prstGeom prst="rect">
                <a:avLst/>
              </a:prstGeom>
              <a:noFill/>
              <a:ln w="19050" cap="flat" cmpd="sng" algn="ctr">
                <a:solidFill>
                  <a:schemeClr val="accent1"/>
                </a:solidFill>
                <a:prstDash val="sysDash"/>
              </a:ln>
              <a:effectLst/>
            </p:spPr>
            <p:txBody>
              <a:bodyPr lIns="91346" tIns="45672" rIns="91346" bIns="45672" anchor="ctr"/>
              <a:lstStyle/>
              <a:p>
                <a:pPr algn="ctr">
                  <a:defRPr/>
                </a:pPr>
                <a:endParaRPr lang="en-US" altLang="en-US" sz="1200" kern="0" dirty="0">
                  <a:solidFill>
                    <a:srgbClr val="FFFFFF"/>
                  </a:solidFill>
                  <a:latin typeface="+mj-lt"/>
                  <a:ea typeface="ＭＳ Ｐゴシック" pitchFamily="34" charset="-128"/>
                </a:endParaRPr>
              </a:p>
            </p:txBody>
          </p:sp>
          <p:grpSp>
            <p:nvGrpSpPr>
              <p:cNvPr id="40" name="Group 39">
                <a:extLst>
                  <a:ext uri="{FF2B5EF4-FFF2-40B4-BE49-F238E27FC236}">
                    <a16:creationId xmlns:a16="http://schemas.microsoft.com/office/drawing/2014/main" id="{6D2C857F-39DE-9400-3FA3-07C37F3C1541}"/>
                  </a:ext>
                </a:extLst>
              </p:cNvPr>
              <p:cNvGrpSpPr/>
              <p:nvPr/>
            </p:nvGrpSpPr>
            <p:grpSpPr>
              <a:xfrm>
                <a:off x="6555347" y="4358640"/>
                <a:ext cx="4916240" cy="220111"/>
                <a:chOff x="5693712" y="4133781"/>
                <a:chExt cx="2693830" cy="274639"/>
              </a:xfrm>
            </p:grpSpPr>
            <p:sp>
              <p:nvSpPr>
                <p:cNvPr id="47" name="Rectangle 10">
                  <a:extLst>
                    <a:ext uri="{FF2B5EF4-FFF2-40B4-BE49-F238E27FC236}">
                      <a16:creationId xmlns:a16="http://schemas.microsoft.com/office/drawing/2014/main" id="{1B665ACE-C15C-BDC9-EA3D-990546C6C7C1}"/>
                    </a:ext>
                  </a:extLst>
                </p:cNvPr>
                <p:cNvSpPr>
                  <a:spLocks noChangeArrowheads="1"/>
                </p:cNvSpPr>
                <p:nvPr/>
              </p:nvSpPr>
              <p:spPr bwMode="auto">
                <a:xfrm>
                  <a:off x="5693712" y="4133781"/>
                  <a:ext cx="1483166" cy="274639"/>
                </a:xfrm>
                <a:prstGeom prst="rect">
                  <a:avLst/>
                </a:prstGeom>
                <a:solidFill>
                  <a:schemeClr val="accent4"/>
                </a:solidFill>
                <a:ln w="6350" algn="ctr">
                  <a:solidFill>
                    <a:schemeClr val="accent3"/>
                  </a:solidFill>
                  <a:miter lim="800000"/>
                  <a:headEnd/>
                  <a:tailEnd/>
                </a:ln>
                <a:effectLst/>
              </p:spPr>
              <p:txBody>
                <a:bodyPr vert="horz" lIns="91440" tIns="45720" rIns="91440" bIns="45720" anchor="ctr" anchorCtr="0">
                  <a:noAutofit/>
                </a:bodyPr>
                <a:lstStyle/>
                <a:p>
                  <a:pPr algn="ctr" fontAlgn="auto">
                    <a:spcBef>
                      <a:spcPts val="0"/>
                    </a:spcBef>
                    <a:spcAft>
                      <a:spcPts val="0"/>
                    </a:spcAft>
                    <a:defRPr/>
                  </a:pPr>
                  <a:r>
                    <a:rPr lang="en-GB" sz="1200" b="1" kern="0" dirty="0">
                      <a:solidFill>
                        <a:srgbClr val="FFFFFF"/>
                      </a:solidFill>
                      <a:latin typeface="+mj-lt"/>
                      <a:ea typeface="ＭＳ Ｐゴシック" pitchFamily="34" charset="-128"/>
                    </a:rPr>
                    <a:t>Price Return</a:t>
                  </a:r>
                </a:p>
              </p:txBody>
            </p:sp>
            <p:sp>
              <p:nvSpPr>
                <p:cNvPr id="48" name="Rectangle 47">
                  <a:extLst>
                    <a:ext uri="{FF2B5EF4-FFF2-40B4-BE49-F238E27FC236}">
                      <a16:creationId xmlns:a16="http://schemas.microsoft.com/office/drawing/2014/main" id="{2272AA0E-7F10-F59D-270C-9098A3301851}"/>
                    </a:ext>
                  </a:extLst>
                </p:cNvPr>
                <p:cNvSpPr/>
                <p:nvPr/>
              </p:nvSpPr>
              <p:spPr>
                <a:xfrm>
                  <a:off x="7255086" y="4133781"/>
                  <a:ext cx="1132456" cy="269875"/>
                </a:xfrm>
                <a:prstGeom prst="rect">
                  <a:avLst/>
                </a:prstGeom>
                <a:noFill/>
                <a:ln w="635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500"/>
                    </a:spcBef>
                    <a:spcAft>
                      <a:spcPts val="500"/>
                    </a:spcAft>
                    <a:buClr>
                      <a:srgbClr val="007BC4"/>
                    </a:buClr>
                  </a:pPr>
                  <a:r>
                    <a:rPr lang="en-US" sz="1200" b="1" dirty="0">
                      <a:solidFill>
                        <a:schemeClr val="tx1"/>
                      </a:solidFill>
                      <a:latin typeface="+mj-lt"/>
                      <a:cs typeface="Arial" panose="020B0604020202020204" pitchFamily="34" charset="0"/>
                    </a:rPr>
                    <a:t>0.05%</a:t>
                  </a:r>
                </a:p>
              </p:txBody>
            </p:sp>
          </p:grpSp>
          <p:grpSp>
            <p:nvGrpSpPr>
              <p:cNvPr id="41" name="Group 40">
                <a:extLst>
                  <a:ext uri="{FF2B5EF4-FFF2-40B4-BE49-F238E27FC236}">
                    <a16:creationId xmlns:a16="http://schemas.microsoft.com/office/drawing/2014/main" id="{DE475444-86DE-5131-D282-5E018FA013FA}"/>
                  </a:ext>
                </a:extLst>
              </p:cNvPr>
              <p:cNvGrpSpPr/>
              <p:nvPr/>
            </p:nvGrpSpPr>
            <p:grpSpPr>
              <a:xfrm>
                <a:off x="6555347" y="4719977"/>
                <a:ext cx="4916240" cy="220111"/>
                <a:chOff x="5693712" y="4590981"/>
                <a:chExt cx="2693830" cy="274639"/>
              </a:xfrm>
            </p:grpSpPr>
            <p:sp>
              <p:nvSpPr>
                <p:cNvPr id="45" name="Rectangle 9">
                  <a:extLst>
                    <a:ext uri="{FF2B5EF4-FFF2-40B4-BE49-F238E27FC236}">
                      <a16:creationId xmlns:a16="http://schemas.microsoft.com/office/drawing/2014/main" id="{ED7A5376-A631-B20F-F552-EC6FC21FDBD7}"/>
                    </a:ext>
                  </a:extLst>
                </p:cNvPr>
                <p:cNvSpPr>
                  <a:spLocks noChangeArrowheads="1"/>
                </p:cNvSpPr>
                <p:nvPr/>
              </p:nvSpPr>
              <p:spPr bwMode="auto">
                <a:xfrm>
                  <a:off x="5693712" y="4590981"/>
                  <a:ext cx="1483166" cy="274639"/>
                </a:xfrm>
                <a:prstGeom prst="rect">
                  <a:avLst/>
                </a:prstGeom>
                <a:solidFill>
                  <a:schemeClr val="accent3"/>
                </a:solidFill>
                <a:ln w="6350" algn="ctr">
                  <a:solidFill>
                    <a:schemeClr val="accent3"/>
                  </a:solidFill>
                  <a:miter lim="800000"/>
                  <a:headEnd/>
                  <a:tailEnd/>
                </a:ln>
                <a:effectLst/>
              </p:spPr>
              <p:txBody>
                <a:bodyPr vert="horz" lIns="91440" tIns="45720" rIns="91440" bIns="45720" anchor="ctr" anchorCtr="0">
                  <a:noAutofit/>
                </a:bodyPr>
                <a:lstStyle/>
                <a:p>
                  <a:pPr algn="ctr" fontAlgn="auto">
                    <a:spcBef>
                      <a:spcPts val="0"/>
                    </a:spcBef>
                    <a:spcAft>
                      <a:spcPts val="0"/>
                    </a:spcAft>
                    <a:defRPr/>
                  </a:pPr>
                  <a:r>
                    <a:rPr lang="en-GB" sz="1200" b="1" kern="0" dirty="0">
                      <a:solidFill>
                        <a:srgbClr val="FFFFFF"/>
                      </a:solidFill>
                      <a:latin typeface="+mj-lt"/>
                      <a:ea typeface="ＭＳ Ｐゴシック" pitchFamily="34" charset="-128"/>
                    </a:rPr>
                    <a:t>Income Return</a:t>
                  </a:r>
                </a:p>
              </p:txBody>
            </p:sp>
            <p:sp>
              <p:nvSpPr>
                <p:cNvPr id="46" name="Rectangle 45">
                  <a:extLst>
                    <a:ext uri="{FF2B5EF4-FFF2-40B4-BE49-F238E27FC236}">
                      <a16:creationId xmlns:a16="http://schemas.microsoft.com/office/drawing/2014/main" id="{3AE18DF2-8343-6BA5-B287-D3EAEADECBDF}"/>
                    </a:ext>
                  </a:extLst>
                </p:cNvPr>
                <p:cNvSpPr/>
                <p:nvPr/>
              </p:nvSpPr>
              <p:spPr>
                <a:xfrm>
                  <a:off x="7255086" y="4590981"/>
                  <a:ext cx="1132456" cy="269875"/>
                </a:xfrm>
                <a:prstGeom prst="rect">
                  <a:avLst/>
                </a:prstGeom>
                <a:noFill/>
                <a:ln w="635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500"/>
                    </a:spcBef>
                    <a:spcAft>
                      <a:spcPts val="500"/>
                    </a:spcAft>
                    <a:buClr>
                      <a:srgbClr val="007BC4"/>
                    </a:buClr>
                  </a:pPr>
                  <a:r>
                    <a:rPr lang="en-US" sz="1200" b="1" dirty="0">
                      <a:solidFill>
                        <a:schemeClr val="tx1"/>
                      </a:solidFill>
                      <a:latin typeface="+mj-lt"/>
                      <a:cs typeface="Arial" panose="020B0604020202020204" pitchFamily="34" charset="0"/>
                    </a:rPr>
                    <a:t>7.22%</a:t>
                  </a:r>
                </a:p>
              </p:txBody>
            </p:sp>
          </p:grpSp>
          <p:grpSp>
            <p:nvGrpSpPr>
              <p:cNvPr id="42" name="Group 41">
                <a:extLst>
                  <a:ext uri="{FF2B5EF4-FFF2-40B4-BE49-F238E27FC236}">
                    <a16:creationId xmlns:a16="http://schemas.microsoft.com/office/drawing/2014/main" id="{3996FB6A-F6C6-0F92-F85D-7DD7ED6A60C4}"/>
                  </a:ext>
                </a:extLst>
              </p:cNvPr>
              <p:cNvGrpSpPr/>
              <p:nvPr/>
            </p:nvGrpSpPr>
            <p:grpSpPr>
              <a:xfrm>
                <a:off x="6555347" y="5081314"/>
                <a:ext cx="4916240" cy="220110"/>
                <a:chOff x="5693712" y="5035481"/>
                <a:chExt cx="2693830" cy="274637"/>
              </a:xfrm>
            </p:grpSpPr>
            <p:sp>
              <p:nvSpPr>
                <p:cNvPr id="43" name="Rectangle 8">
                  <a:extLst>
                    <a:ext uri="{FF2B5EF4-FFF2-40B4-BE49-F238E27FC236}">
                      <a16:creationId xmlns:a16="http://schemas.microsoft.com/office/drawing/2014/main" id="{4BA26BB5-213C-36E7-648B-58140F027DD6}"/>
                    </a:ext>
                  </a:extLst>
                </p:cNvPr>
                <p:cNvSpPr>
                  <a:spLocks noChangeArrowheads="1"/>
                </p:cNvSpPr>
                <p:nvPr/>
              </p:nvSpPr>
              <p:spPr bwMode="auto">
                <a:xfrm>
                  <a:off x="5693712" y="5035481"/>
                  <a:ext cx="1483166" cy="274637"/>
                </a:xfrm>
                <a:prstGeom prst="rect">
                  <a:avLst/>
                </a:prstGeom>
                <a:solidFill>
                  <a:schemeClr val="accent1"/>
                </a:solidFill>
                <a:ln w="6350" algn="ctr">
                  <a:solidFill>
                    <a:schemeClr val="accent3"/>
                  </a:solidFill>
                  <a:miter lim="800000"/>
                  <a:headEnd/>
                  <a:tailEnd/>
                </a:ln>
                <a:effectLst/>
              </p:spPr>
              <p:txBody>
                <a:bodyPr vert="horz" lIns="91440" tIns="45720" rIns="91440" bIns="45720" anchor="ctr" anchorCtr="0">
                  <a:noAutofit/>
                </a:bodyPr>
                <a:lstStyle/>
                <a:p>
                  <a:pPr algn="ctr" fontAlgn="auto">
                    <a:spcBef>
                      <a:spcPts val="0"/>
                    </a:spcBef>
                    <a:spcAft>
                      <a:spcPts val="0"/>
                    </a:spcAft>
                    <a:defRPr/>
                  </a:pPr>
                  <a:r>
                    <a:rPr lang="en-GB" sz="1200" b="1" kern="0" dirty="0">
                      <a:solidFill>
                        <a:srgbClr val="FFFFFF"/>
                      </a:solidFill>
                      <a:latin typeface="+mj-lt"/>
                      <a:ea typeface="ＭＳ Ｐゴシック" pitchFamily="34" charset="-128"/>
                    </a:rPr>
                    <a:t>Total Return</a:t>
                  </a:r>
                </a:p>
              </p:txBody>
            </p:sp>
            <p:sp>
              <p:nvSpPr>
                <p:cNvPr id="44" name="Rectangle 43">
                  <a:extLst>
                    <a:ext uri="{FF2B5EF4-FFF2-40B4-BE49-F238E27FC236}">
                      <a16:creationId xmlns:a16="http://schemas.microsoft.com/office/drawing/2014/main" id="{9FF74DA8-B549-A324-0660-D6374D393F6A}"/>
                    </a:ext>
                  </a:extLst>
                </p:cNvPr>
                <p:cNvSpPr/>
                <p:nvPr/>
              </p:nvSpPr>
              <p:spPr>
                <a:xfrm>
                  <a:off x="7255086" y="5035481"/>
                  <a:ext cx="1132456" cy="269874"/>
                </a:xfrm>
                <a:prstGeom prst="rect">
                  <a:avLst/>
                </a:prstGeom>
                <a:noFill/>
                <a:ln w="635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500"/>
                    </a:spcBef>
                    <a:spcAft>
                      <a:spcPts val="500"/>
                    </a:spcAft>
                    <a:buClr>
                      <a:srgbClr val="007BC4"/>
                    </a:buClr>
                  </a:pPr>
                  <a:r>
                    <a:rPr lang="en-US" sz="1200" b="1" dirty="0">
                      <a:solidFill>
                        <a:schemeClr val="tx1"/>
                      </a:solidFill>
                      <a:latin typeface="+mj-lt"/>
                      <a:cs typeface="Arial" panose="020B0604020202020204" pitchFamily="34" charset="0"/>
                    </a:rPr>
                    <a:t>7.27%</a:t>
                  </a:r>
                </a:p>
              </p:txBody>
            </p:sp>
          </p:grpSp>
        </p:grpSp>
      </p:grpSp>
      <p:sp>
        <p:nvSpPr>
          <p:cNvPr id="49" name="TextBox 48">
            <a:extLst>
              <a:ext uri="{FF2B5EF4-FFF2-40B4-BE49-F238E27FC236}">
                <a16:creationId xmlns:a16="http://schemas.microsoft.com/office/drawing/2014/main" id="{AD8D70C7-D9C3-83D9-49C4-B4BADB6C4061}"/>
              </a:ext>
            </a:extLst>
          </p:cNvPr>
          <p:cNvSpPr txBox="1"/>
          <p:nvPr/>
        </p:nvSpPr>
        <p:spPr>
          <a:xfrm>
            <a:off x="6301442" y="5161482"/>
            <a:ext cx="5419514" cy="259689"/>
          </a:xfrm>
          <a:custGeom>
            <a:avLst/>
            <a:gdLst>
              <a:gd name="connsiteX0" fmla="*/ 0 w 11272308"/>
              <a:gd name="connsiteY0" fmla="*/ 0 h 525402"/>
              <a:gd name="connsiteX1" fmla="*/ 11272308 w 11272308"/>
              <a:gd name="connsiteY1" fmla="*/ 0 h 525402"/>
              <a:gd name="connsiteX2" fmla="*/ 11272308 w 11272308"/>
              <a:gd name="connsiteY2" fmla="*/ 525402 h 525402"/>
              <a:gd name="connsiteX3" fmla="*/ 0 w 11272308"/>
              <a:gd name="connsiteY3" fmla="*/ 525402 h 525402"/>
            </a:gdLst>
            <a:ahLst/>
            <a:cxnLst>
              <a:cxn ang="0">
                <a:pos x="connsiteX0" y="connsiteY0"/>
              </a:cxn>
              <a:cxn ang="0">
                <a:pos x="connsiteX1" y="connsiteY1"/>
              </a:cxn>
              <a:cxn ang="0">
                <a:pos x="connsiteX2" y="connsiteY2"/>
              </a:cxn>
              <a:cxn ang="0">
                <a:pos x="connsiteX3" y="connsiteY3"/>
              </a:cxn>
            </a:cxnLst>
            <a:rect l="l" t="t" r="r" b="b"/>
            <a:pathLst>
              <a:path w="11272308" h="525402">
                <a:moveTo>
                  <a:pt x="0" y="0"/>
                </a:moveTo>
                <a:lnTo>
                  <a:pt x="11272308" y="0"/>
                </a:lnTo>
                <a:lnTo>
                  <a:pt x="11272308" y="525402"/>
                </a:lnTo>
                <a:lnTo>
                  <a:pt x="0" y="525402"/>
                </a:lnTo>
                <a:close/>
              </a:path>
            </a:pathLst>
          </a:custGeom>
          <a:solidFill>
            <a:schemeClr val="accent6"/>
          </a:solidFill>
          <a:ln w="25400">
            <a:noFill/>
          </a:ln>
        </p:spPr>
        <p:txBody>
          <a:bodyPr wrap="square" lIns="0" tIns="0" rIns="0" bIns="0" rtlCol="0" anchor="ctr" anchorCtr="0">
            <a:noAutofit/>
          </a:bodyPr>
          <a:lstStyle>
            <a:defPPr>
              <a:defRPr lang="en-US"/>
            </a:defPPr>
            <a:lvl1pPr algn="ctr" fontAlgn="base">
              <a:lnSpc>
                <a:spcPct val="90000"/>
              </a:lnSpc>
              <a:spcBef>
                <a:spcPts val="500"/>
              </a:spcBef>
              <a:spcAft>
                <a:spcPts val="500"/>
              </a:spcAft>
              <a:buClr>
                <a:srgbClr val="007BC4"/>
              </a:buClr>
              <a:defRPr sz="1400" b="1">
                <a:solidFill>
                  <a:schemeClr val="bg1"/>
                </a:solidFill>
                <a:latin typeface="Arial" panose="020B0604020202020204" pitchFamily="34" charset="0"/>
                <a:cs typeface="Arial" charset="0"/>
              </a:defRPr>
            </a:lvl1pPr>
          </a:lstStyle>
          <a:p>
            <a:r>
              <a:rPr lang="en-US" sz="1200" dirty="0">
                <a:latin typeface="Arial Narrow" panose="020B0606020202030204" pitchFamily="34" charset="0"/>
              </a:rPr>
              <a:t>Over the long term, income return has on average contributed </a:t>
            </a:r>
            <a:r>
              <a:rPr lang="en-US" sz="1200" u="sng" dirty="0">
                <a:latin typeface="Arial Narrow" panose="020B0606020202030204" pitchFamily="34" charset="0"/>
              </a:rPr>
              <a:t>100%</a:t>
            </a:r>
            <a:r>
              <a:rPr lang="en-US" sz="1200" dirty="0">
                <a:latin typeface="Arial Narrow" panose="020B0606020202030204" pitchFamily="34" charset="0"/>
              </a:rPr>
              <a:t> to the total return</a:t>
            </a:r>
          </a:p>
        </p:txBody>
      </p:sp>
      <p:pic>
        <p:nvPicPr>
          <p:cNvPr id="10" name="Picture 9">
            <a:extLst>
              <a:ext uri="{FF2B5EF4-FFF2-40B4-BE49-F238E27FC236}">
                <a16:creationId xmlns:a16="http://schemas.microsoft.com/office/drawing/2014/main" id="{29D25894-3303-AD45-E217-DB386AD3810B}"/>
              </a:ext>
            </a:extLst>
          </p:cNvPr>
          <p:cNvPicPr>
            <a:picLocks noChangeAspect="1"/>
          </p:cNvPicPr>
          <p:nvPr>
            <p:custDataLst>
              <p:tags r:id="rId1"/>
            </p:custDataLst>
          </p:nvPr>
        </p:nvPicPr>
        <p:blipFill>
          <a:blip r:embed="rId5"/>
          <a:stretch>
            <a:fillRect/>
          </a:stretch>
        </p:blipFill>
        <p:spPr>
          <a:xfrm>
            <a:off x="911425" y="1557032"/>
            <a:ext cx="4472701" cy="2160000"/>
          </a:xfrm>
          <a:prstGeom prst="rect">
            <a:avLst/>
          </a:prstGeom>
        </p:spPr>
      </p:pic>
      <p:pic>
        <p:nvPicPr>
          <p:cNvPr id="11" name="Picture 10">
            <a:extLst>
              <a:ext uri="{FF2B5EF4-FFF2-40B4-BE49-F238E27FC236}">
                <a16:creationId xmlns:a16="http://schemas.microsoft.com/office/drawing/2014/main" id="{C9D00DC7-30C5-49E9-DAFA-4DB6163B99F6}"/>
              </a:ext>
            </a:extLst>
          </p:cNvPr>
          <p:cNvPicPr>
            <a:picLocks noChangeAspect="1"/>
          </p:cNvPicPr>
          <p:nvPr>
            <p:custDataLst>
              <p:tags r:id="rId2"/>
            </p:custDataLst>
          </p:nvPr>
        </p:nvPicPr>
        <p:blipFill>
          <a:blip r:embed="rId6"/>
          <a:stretch>
            <a:fillRect/>
          </a:stretch>
        </p:blipFill>
        <p:spPr>
          <a:xfrm>
            <a:off x="911424" y="3645264"/>
            <a:ext cx="4472700" cy="2160000"/>
          </a:xfrm>
          <a:prstGeom prst="rect">
            <a:avLst/>
          </a:prstGeom>
        </p:spPr>
      </p:pic>
      <p:grpSp>
        <p:nvGrpSpPr>
          <p:cNvPr id="5" name="Group 4">
            <a:extLst>
              <a:ext uri="{FF2B5EF4-FFF2-40B4-BE49-F238E27FC236}">
                <a16:creationId xmlns:a16="http://schemas.microsoft.com/office/drawing/2014/main" id="{D23189A2-C7BD-545B-ADCD-9CE91D83EB0F}"/>
              </a:ext>
            </a:extLst>
          </p:cNvPr>
          <p:cNvGrpSpPr/>
          <p:nvPr/>
        </p:nvGrpSpPr>
        <p:grpSpPr>
          <a:xfrm>
            <a:off x="10629181" y="476672"/>
            <a:ext cx="1316645" cy="664753"/>
            <a:chOff x="10629181" y="476672"/>
            <a:chExt cx="1316645" cy="664753"/>
          </a:xfrm>
        </p:grpSpPr>
        <p:sp>
          <p:nvSpPr>
            <p:cNvPr id="7" name="Text Placeholder 5">
              <a:extLst>
                <a:ext uri="{FF2B5EF4-FFF2-40B4-BE49-F238E27FC236}">
                  <a16:creationId xmlns:a16="http://schemas.microsoft.com/office/drawing/2014/main" id="{8CC100E1-C486-7A94-A637-6A5947D01947}"/>
                </a:ext>
              </a:extLst>
            </p:cNvPr>
            <p:cNvSpPr txBox="1">
              <a:spLocks/>
            </p:cNvSpPr>
            <p:nvPr/>
          </p:nvSpPr>
          <p:spPr>
            <a:xfrm>
              <a:off x="10629181" y="476672"/>
              <a:ext cx="1316645" cy="664753"/>
            </a:xfrm>
            <a:prstGeom prst="rect">
              <a:avLst/>
            </a:prstGeom>
            <a:solidFill>
              <a:schemeClr val="accent4"/>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pic>
          <p:nvPicPr>
            <p:cNvPr id="9" name="Picture 8">
              <a:extLst>
                <a:ext uri="{FF2B5EF4-FFF2-40B4-BE49-F238E27FC236}">
                  <a16:creationId xmlns:a16="http://schemas.microsoft.com/office/drawing/2014/main" id="{2F6EFB02-40DE-E234-FBB1-6CA6515F53C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32504" y="534778"/>
              <a:ext cx="577029" cy="544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a:extLst>
                <a:ext uri="{FF2B5EF4-FFF2-40B4-BE49-F238E27FC236}">
                  <a16:creationId xmlns:a16="http://schemas.microsoft.com/office/drawing/2014/main" id="{F821A8C3-C231-128D-9327-CCB0F1C10881}"/>
                </a:ext>
              </a:extLst>
            </p:cNvPr>
            <p:cNvSpPr txBox="1"/>
            <p:nvPr/>
          </p:nvSpPr>
          <p:spPr>
            <a:xfrm>
              <a:off x="11136560" y="578127"/>
              <a:ext cx="803413" cy="461665"/>
            </a:xfrm>
            <a:prstGeom prst="rect">
              <a:avLst/>
            </a:prstGeom>
            <a:noFill/>
          </p:spPr>
          <p:txBody>
            <a:bodyPr wrap="square">
              <a:spAutoFit/>
            </a:bodyPr>
            <a:lstStyle/>
            <a:p>
              <a:pPr algn="ctr"/>
              <a:r>
                <a:rPr lang="en-US" sz="1200" b="1" dirty="0">
                  <a:solidFill>
                    <a:schemeClr val="bg1"/>
                  </a:solidFill>
                  <a:latin typeface="+mj-lt"/>
                </a:rPr>
                <a:t>What is the Fund?</a:t>
              </a:r>
              <a:endParaRPr lang="en-GB" sz="1200" dirty="0">
                <a:latin typeface="+mj-lt"/>
              </a:endParaRPr>
            </a:p>
          </p:txBody>
        </p:sp>
      </p:grpSp>
    </p:spTree>
    <p:extLst>
      <p:ext uri="{BB962C8B-B14F-4D97-AF65-F5344CB8AC3E}">
        <p14:creationId xmlns:p14="http://schemas.microsoft.com/office/powerpoint/2010/main" val="3498464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US" dirty="0"/>
              <a:t>Is now the time to switch from cash into short duration credit?</a:t>
            </a:r>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683353"/>
            <a:ext cx="11272837" cy="369332"/>
          </a:xfrm>
        </p:spPr>
        <p:txBody>
          <a:bodyPr wrap="square">
            <a:spAutoFit/>
          </a:bodyPr>
          <a:lstStyle/>
          <a:p>
            <a:pPr>
              <a:lnSpc>
                <a:spcPct val="100000"/>
              </a:lnSpc>
            </a:pPr>
            <a:r>
              <a:rPr lang="en-US" dirty="0">
                <a:solidFill>
                  <a:prstClr val="black"/>
                </a:solidFill>
              </a:rPr>
              <a:t>Source: BNP Paribas AM, FactSet as of March 31, 2026. * Dec-23 and Mar-26 have been selected to highlight the shift in the Treasury curve and cash rates before and after the start of the Fed’s easing cycle. US Credit Short Duration IG representative portfolio. The representative account shown has been selected because it utilizes an investment setup that is typical for accounts in the relevant strategy and/or on the basis that it has adequate assets under management to effectuate a fair comparison. Please refer to the appendix for additional information. Diversification does not ensure profit or protection against loss. These examples do not represent all of the securities purchased, sold or recommended for the client’s accounts, and should not be considered a buy/sell recommendation. An investor’s actual experience may vary.</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5" name="Textfeld 6">
            <a:extLst>
              <a:ext uri="{FF2B5EF4-FFF2-40B4-BE49-F238E27FC236}">
                <a16:creationId xmlns:a16="http://schemas.microsoft.com/office/drawing/2014/main" id="{58E895EA-30F5-DCDE-A0EB-04D9348BA82F}"/>
              </a:ext>
            </a:extLst>
          </p:cNvPr>
          <p:cNvSpPr txBox="1"/>
          <p:nvPr/>
        </p:nvSpPr>
        <p:spPr>
          <a:xfrm>
            <a:off x="452438" y="1556144"/>
            <a:ext cx="2560320" cy="1216152"/>
          </a:xfrm>
          <a:prstGeom prst="rect">
            <a:avLst/>
          </a:prstGeom>
          <a:noFill/>
          <a:ln w="6350">
            <a:solidFill>
              <a:schemeClr val="accent3"/>
            </a:solidFill>
          </a:ln>
        </p:spPr>
        <p:txBody>
          <a:bodyPr lIns="91440" tIns="41148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600" b="1" dirty="0">
                <a:solidFill>
                  <a:schemeClr val="tx1"/>
                </a:solidFill>
                <a:latin typeface="+mj-lt"/>
              </a:rPr>
              <a:t>The path for Fed interest </a:t>
            </a:r>
            <a:br>
              <a:rPr lang="en-US" altLang="en-US" sz="1600" b="1" dirty="0">
                <a:solidFill>
                  <a:schemeClr val="tx1"/>
                </a:solidFill>
                <a:latin typeface="+mj-lt"/>
              </a:rPr>
            </a:br>
            <a:r>
              <a:rPr lang="en-US" altLang="en-US" sz="1600" b="1" dirty="0">
                <a:solidFill>
                  <a:schemeClr val="tx1"/>
                </a:solidFill>
                <a:latin typeface="+mj-lt"/>
              </a:rPr>
              <a:t>rate policy remains unclear </a:t>
            </a:r>
            <a:br>
              <a:rPr lang="en-US" altLang="en-US" sz="1600" b="1" dirty="0">
                <a:solidFill>
                  <a:schemeClr val="tx1"/>
                </a:solidFill>
                <a:latin typeface="+mj-lt"/>
              </a:rPr>
            </a:br>
            <a:r>
              <a:rPr lang="en-US" altLang="en-US" sz="1600" b="1" dirty="0">
                <a:solidFill>
                  <a:schemeClr val="tx1"/>
                </a:solidFill>
                <a:latin typeface="+mj-lt"/>
              </a:rPr>
              <a:t>in 202</a:t>
            </a:r>
            <a:r>
              <a:rPr lang="en-US" altLang="en-US" sz="1600" dirty="0">
                <a:solidFill>
                  <a:schemeClr val="tx1"/>
                </a:solidFill>
                <a:latin typeface="+mj-lt"/>
              </a:rPr>
              <a:t>6</a:t>
            </a:r>
            <a:endParaRPr lang="en-US" altLang="en-US" sz="1600" b="1" dirty="0">
              <a:solidFill>
                <a:schemeClr val="tx1"/>
              </a:solidFill>
              <a:latin typeface="+mj-lt"/>
            </a:endParaRPr>
          </a:p>
        </p:txBody>
      </p:sp>
      <p:sp>
        <p:nvSpPr>
          <p:cNvPr id="6" name="Oval 24">
            <a:extLst>
              <a:ext uri="{FF2B5EF4-FFF2-40B4-BE49-F238E27FC236}">
                <a16:creationId xmlns:a16="http://schemas.microsoft.com/office/drawing/2014/main" id="{A61DFC21-5DB8-BF91-231E-46CAB12AEF3F}"/>
              </a:ext>
            </a:extLst>
          </p:cNvPr>
          <p:cNvSpPr/>
          <p:nvPr/>
        </p:nvSpPr>
        <p:spPr>
          <a:xfrm>
            <a:off x="1400094" y="1203265"/>
            <a:ext cx="665008" cy="665008"/>
          </a:xfrm>
          <a:prstGeom prst="ellipse">
            <a:avLst/>
          </a:prstGeom>
          <a:solidFill>
            <a:schemeClr val="accent4"/>
          </a:solidFill>
          <a:ln w="12700">
            <a:solidFill>
              <a:schemeClr val="accent4"/>
            </a:solidFill>
          </a:ln>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solidFill>
                  <a:srgbClr val="FFFFFF"/>
                </a:solidFill>
              </a:defRPr>
            </a:pPr>
            <a:r>
              <a:rPr kumimoji="0" lang="en-US" sz="3000" b="1" i="0" u="none" strike="noStrike" kern="0" cap="none" spc="0" normalizeH="0" dirty="0">
                <a:ln>
                  <a:noFill/>
                </a:ln>
                <a:solidFill>
                  <a:schemeClr val="bg1"/>
                </a:solidFill>
                <a:effectLst/>
                <a:uLnTx/>
                <a:uFillTx/>
                <a:latin typeface="+mj-lt"/>
              </a:rPr>
              <a:t>1</a:t>
            </a:r>
          </a:p>
        </p:txBody>
      </p:sp>
      <p:sp>
        <p:nvSpPr>
          <p:cNvPr id="8" name="Textfeld 6">
            <a:extLst>
              <a:ext uri="{FF2B5EF4-FFF2-40B4-BE49-F238E27FC236}">
                <a16:creationId xmlns:a16="http://schemas.microsoft.com/office/drawing/2014/main" id="{CB075CD1-8388-C4FC-2CB6-11F06D8B90FD}"/>
              </a:ext>
            </a:extLst>
          </p:cNvPr>
          <p:cNvSpPr txBox="1"/>
          <p:nvPr/>
        </p:nvSpPr>
        <p:spPr>
          <a:xfrm>
            <a:off x="3356610" y="1556144"/>
            <a:ext cx="2560320" cy="1216152"/>
          </a:xfrm>
          <a:prstGeom prst="rect">
            <a:avLst/>
          </a:prstGeom>
          <a:noFill/>
          <a:ln w="6350">
            <a:solidFill>
              <a:schemeClr val="accent3"/>
            </a:solidFill>
          </a:ln>
        </p:spPr>
        <p:txBody>
          <a:bodyPr lIns="91440" tIns="41148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600" b="1" dirty="0">
                <a:solidFill>
                  <a:schemeClr val="tx1"/>
                </a:solidFill>
                <a:latin typeface="+mj-lt"/>
              </a:rPr>
              <a:t>Short duration yields are attractive relative to cash &amp; other asset classes</a:t>
            </a:r>
          </a:p>
        </p:txBody>
      </p:sp>
      <p:sp>
        <p:nvSpPr>
          <p:cNvPr id="9" name="Oval 24">
            <a:extLst>
              <a:ext uri="{FF2B5EF4-FFF2-40B4-BE49-F238E27FC236}">
                <a16:creationId xmlns:a16="http://schemas.microsoft.com/office/drawing/2014/main" id="{CF61FBE1-05B2-2055-B61B-F3DC23771554}"/>
              </a:ext>
            </a:extLst>
          </p:cNvPr>
          <p:cNvSpPr/>
          <p:nvPr/>
        </p:nvSpPr>
        <p:spPr>
          <a:xfrm>
            <a:off x="4304266" y="1203265"/>
            <a:ext cx="665008" cy="665008"/>
          </a:xfrm>
          <a:prstGeom prst="ellipse">
            <a:avLst/>
          </a:prstGeom>
          <a:solidFill>
            <a:schemeClr val="accent3"/>
          </a:solidFill>
          <a:ln w="12700">
            <a:solidFill>
              <a:schemeClr val="accent3"/>
            </a:solidFill>
          </a:ln>
        </p:spPr>
        <p:txBody>
          <a:bodyPr lIns="0" tIns="0" rIns="0" bIns="0" anchor="ctr"/>
          <a:lstStyle/>
          <a:p>
            <a:pPr algn="ctr"/>
            <a:r>
              <a:rPr lang="en-US" sz="3000" b="1" kern="0" dirty="0">
                <a:solidFill>
                  <a:schemeClr val="bg1"/>
                </a:solidFill>
                <a:latin typeface="+mj-lt"/>
              </a:rPr>
              <a:t>2</a:t>
            </a:r>
          </a:p>
        </p:txBody>
      </p:sp>
      <p:sp>
        <p:nvSpPr>
          <p:cNvPr id="10" name="Textfeld 6">
            <a:extLst>
              <a:ext uri="{FF2B5EF4-FFF2-40B4-BE49-F238E27FC236}">
                <a16:creationId xmlns:a16="http://schemas.microsoft.com/office/drawing/2014/main" id="{FB1CC93B-A595-B117-3D8D-CFB91F0B82A7}"/>
              </a:ext>
            </a:extLst>
          </p:cNvPr>
          <p:cNvSpPr txBox="1"/>
          <p:nvPr/>
        </p:nvSpPr>
        <p:spPr>
          <a:xfrm>
            <a:off x="6260782" y="1556144"/>
            <a:ext cx="2560320" cy="1216152"/>
          </a:xfrm>
          <a:prstGeom prst="rect">
            <a:avLst/>
          </a:prstGeom>
          <a:noFill/>
          <a:ln w="6350">
            <a:solidFill>
              <a:schemeClr val="accent3"/>
            </a:solidFill>
          </a:ln>
        </p:spPr>
        <p:txBody>
          <a:bodyPr lIns="91440" tIns="41148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600" b="1" dirty="0">
                <a:solidFill>
                  <a:schemeClr val="tx1"/>
                </a:solidFill>
                <a:latin typeface="+mj-lt"/>
              </a:rPr>
              <a:t>Short duration remains attractive amidst a backdrop of continued rates volatility</a:t>
            </a:r>
          </a:p>
        </p:txBody>
      </p:sp>
      <p:sp>
        <p:nvSpPr>
          <p:cNvPr id="11" name="Oval 24">
            <a:extLst>
              <a:ext uri="{FF2B5EF4-FFF2-40B4-BE49-F238E27FC236}">
                <a16:creationId xmlns:a16="http://schemas.microsoft.com/office/drawing/2014/main" id="{70D2EFF9-CC2D-8D65-1A0D-909CBAF0014C}"/>
              </a:ext>
            </a:extLst>
          </p:cNvPr>
          <p:cNvSpPr/>
          <p:nvPr/>
        </p:nvSpPr>
        <p:spPr>
          <a:xfrm>
            <a:off x="7208438" y="1196752"/>
            <a:ext cx="665008" cy="665008"/>
          </a:xfrm>
          <a:prstGeom prst="ellipse">
            <a:avLst/>
          </a:prstGeom>
          <a:solidFill>
            <a:schemeClr val="accent1"/>
          </a:solidFill>
          <a:ln w="12700">
            <a:solidFill>
              <a:schemeClr val="accent1"/>
            </a:solidFill>
          </a:ln>
        </p:spPr>
        <p:txBody>
          <a:bodyPr lIns="0" tIns="0" rIns="0" bIns="0" anchor="ctr"/>
          <a:lstStyle/>
          <a:p>
            <a:pPr algn="ctr"/>
            <a:r>
              <a:rPr lang="en-US" sz="3000" b="1" kern="0" dirty="0">
                <a:solidFill>
                  <a:schemeClr val="bg1"/>
                </a:solidFill>
                <a:latin typeface="+mj-lt"/>
              </a:rPr>
              <a:t>3</a:t>
            </a:r>
          </a:p>
        </p:txBody>
      </p:sp>
      <p:sp>
        <p:nvSpPr>
          <p:cNvPr id="12" name="Textfeld 6">
            <a:extLst>
              <a:ext uri="{FF2B5EF4-FFF2-40B4-BE49-F238E27FC236}">
                <a16:creationId xmlns:a16="http://schemas.microsoft.com/office/drawing/2014/main" id="{7C636B9F-7D8D-05BD-AC2E-60E8C35A49D5}"/>
              </a:ext>
            </a:extLst>
          </p:cNvPr>
          <p:cNvSpPr txBox="1"/>
          <p:nvPr/>
        </p:nvSpPr>
        <p:spPr>
          <a:xfrm>
            <a:off x="9164955" y="1556144"/>
            <a:ext cx="2560320" cy="1216152"/>
          </a:xfrm>
          <a:prstGeom prst="rect">
            <a:avLst/>
          </a:prstGeom>
          <a:noFill/>
          <a:ln w="6350">
            <a:solidFill>
              <a:schemeClr val="accent3"/>
            </a:solidFill>
          </a:ln>
        </p:spPr>
        <p:txBody>
          <a:bodyPr lIns="91440" tIns="41148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eaLnBrk="1" hangingPunct="1">
              <a:spcBef>
                <a:spcPts val="0"/>
              </a:spcBef>
              <a:buClrTx/>
            </a:pPr>
            <a:r>
              <a:rPr lang="en-US" altLang="en-US" sz="1600" b="1" dirty="0">
                <a:solidFill>
                  <a:schemeClr val="tx1"/>
                </a:solidFill>
                <a:latin typeface="+mj-lt"/>
              </a:rPr>
              <a:t>A supportive fundamental &amp; technical backdrop for US Corporate Credit</a:t>
            </a:r>
          </a:p>
        </p:txBody>
      </p:sp>
      <p:sp>
        <p:nvSpPr>
          <p:cNvPr id="13" name="Oval 24">
            <a:extLst>
              <a:ext uri="{FF2B5EF4-FFF2-40B4-BE49-F238E27FC236}">
                <a16:creationId xmlns:a16="http://schemas.microsoft.com/office/drawing/2014/main" id="{9313142C-64F4-D211-9ABD-153DEF6E4BA3}"/>
              </a:ext>
            </a:extLst>
          </p:cNvPr>
          <p:cNvSpPr/>
          <p:nvPr/>
        </p:nvSpPr>
        <p:spPr>
          <a:xfrm>
            <a:off x="10112611" y="1203265"/>
            <a:ext cx="665008" cy="665008"/>
          </a:xfrm>
          <a:prstGeom prst="ellipse">
            <a:avLst/>
          </a:prstGeom>
          <a:solidFill>
            <a:schemeClr val="accent6"/>
          </a:solidFill>
          <a:ln w="12700">
            <a:solidFill>
              <a:schemeClr val="accent6"/>
            </a:solidFill>
          </a:ln>
        </p:spPr>
        <p:txBody>
          <a:bodyPr lIns="0" tIns="0" rIns="0" bIns="0" anchor="ctr"/>
          <a:lstStyle/>
          <a:p>
            <a:pPr algn="ctr"/>
            <a:r>
              <a:rPr lang="en-US" sz="3000" b="1" kern="0" dirty="0">
                <a:solidFill>
                  <a:schemeClr val="bg1"/>
                </a:solidFill>
                <a:latin typeface="+mj-lt"/>
              </a:rPr>
              <a:t>4</a:t>
            </a:r>
          </a:p>
        </p:txBody>
      </p:sp>
      <p:sp>
        <p:nvSpPr>
          <p:cNvPr id="16" name="Textfeld 6">
            <a:extLst>
              <a:ext uri="{FF2B5EF4-FFF2-40B4-BE49-F238E27FC236}">
                <a16:creationId xmlns:a16="http://schemas.microsoft.com/office/drawing/2014/main" id="{0A2884D7-C7B9-4649-A2EA-66981B1FC3E7}"/>
              </a:ext>
            </a:extLst>
          </p:cNvPr>
          <p:cNvSpPr txBox="1"/>
          <p:nvPr/>
        </p:nvSpPr>
        <p:spPr>
          <a:xfrm>
            <a:off x="4871864" y="2852936"/>
            <a:ext cx="3168352" cy="360040"/>
          </a:xfrm>
          <a:prstGeom prst="rect">
            <a:avLst/>
          </a:prstGeom>
          <a:no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algn="l" eaLnBrk="1" hangingPunct="1">
              <a:spcBef>
                <a:spcPts val="0"/>
              </a:spcBef>
              <a:spcAft>
                <a:spcPts val="200"/>
              </a:spcAft>
              <a:buClrTx/>
            </a:pPr>
            <a:r>
              <a:rPr lang="en-US" altLang="en-US" sz="1400" b="1" dirty="0">
                <a:solidFill>
                  <a:schemeClr val="tx1"/>
                </a:solidFill>
                <a:latin typeface="+mj-lt"/>
              </a:rPr>
              <a:t>|   AXA WF US Credit Short Duration IG</a:t>
            </a:r>
          </a:p>
        </p:txBody>
      </p:sp>
      <p:pic>
        <p:nvPicPr>
          <p:cNvPr id="3" name="Picture 2">
            <a:extLst>
              <a:ext uri="{FF2B5EF4-FFF2-40B4-BE49-F238E27FC236}">
                <a16:creationId xmlns:a16="http://schemas.microsoft.com/office/drawing/2014/main" id="{22DF4CEE-0B14-8ACC-E93F-547DE226F754}"/>
              </a:ext>
            </a:extLst>
          </p:cNvPr>
          <p:cNvPicPr>
            <a:picLocks noChangeAspect="1"/>
          </p:cNvPicPr>
          <p:nvPr>
            <p:custDataLst>
              <p:tags r:id="rId1"/>
            </p:custDataLst>
          </p:nvPr>
        </p:nvPicPr>
        <p:blipFill>
          <a:blip r:embed="rId5"/>
          <a:stretch>
            <a:fillRect/>
          </a:stretch>
        </p:blipFill>
        <p:spPr>
          <a:xfrm>
            <a:off x="338808" y="3113089"/>
            <a:ext cx="5514420" cy="2552996"/>
          </a:xfrm>
          <a:prstGeom prst="rect">
            <a:avLst/>
          </a:prstGeom>
        </p:spPr>
      </p:pic>
      <p:pic>
        <p:nvPicPr>
          <p:cNvPr id="7" name="Picture 6">
            <a:extLst>
              <a:ext uri="{FF2B5EF4-FFF2-40B4-BE49-F238E27FC236}">
                <a16:creationId xmlns:a16="http://schemas.microsoft.com/office/drawing/2014/main" id="{31B08B1B-321A-E3C5-4D44-B31AFD1AC6B9}"/>
              </a:ext>
            </a:extLst>
          </p:cNvPr>
          <p:cNvPicPr>
            <a:picLocks noChangeAspect="1"/>
          </p:cNvPicPr>
          <p:nvPr>
            <p:custDataLst>
              <p:tags r:id="rId2"/>
            </p:custDataLst>
          </p:nvPr>
        </p:nvPicPr>
        <p:blipFill>
          <a:blip r:embed="rId6"/>
          <a:stretch>
            <a:fillRect/>
          </a:stretch>
        </p:blipFill>
        <p:spPr>
          <a:xfrm>
            <a:off x="6338773" y="3113090"/>
            <a:ext cx="5410225" cy="2541646"/>
          </a:xfrm>
          <a:prstGeom prst="rect">
            <a:avLst/>
          </a:prstGeom>
        </p:spPr>
      </p:pic>
      <p:grpSp>
        <p:nvGrpSpPr>
          <p:cNvPr id="42" name="Group 41">
            <a:extLst>
              <a:ext uri="{FF2B5EF4-FFF2-40B4-BE49-F238E27FC236}">
                <a16:creationId xmlns:a16="http://schemas.microsoft.com/office/drawing/2014/main" id="{40BC5EE8-B126-0ED8-BF54-53F556E36D66}"/>
              </a:ext>
            </a:extLst>
          </p:cNvPr>
          <p:cNvGrpSpPr/>
          <p:nvPr/>
        </p:nvGrpSpPr>
        <p:grpSpPr>
          <a:xfrm>
            <a:off x="10629181" y="476672"/>
            <a:ext cx="1413510" cy="664753"/>
            <a:chOff x="10629181" y="476672"/>
            <a:chExt cx="1413510" cy="664753"/>
          </a:xfrm>
        </p:grpSpPr>
        <p:grpSp>
          <p:nvGrpSpPr>
            <p:cNvPr id="26" name="Group 25">
              <a:extLst>
                <a:ext uri="{FF2B5EF4-FFF2-40B4-BE49-F238E27FC236}">
                  <a16:creationId xmlns:a16="http://schemas.microsoft.com/office/drawing/2014/main" id="{07B53915-CE5B-2DB4-E443-A5951B53B123}"/>
                </a:ext>
              </a:extLst>
            </p:cNvPr>
            <p:cNvGrpSpPr/>
            <p:nvPr/>
          </p:nvGrpSpPr>
          <p:grpSpPr>
            <a:xfrm>
              <a:off x="10629181" y="476672"/>
              <a:ext cx="1413510" cy="664753"/>
              <a:chOff x="10629181" y="476672"/>
              <a:chExt cx="1413510" cy="664753"/>
            </a:xfrm>
          </p:grpSpPr>
          <p:sp>
            <p:nvSpPr>
              <p:cNvPr id="27" name="Text Placeholder 5">
                <a:extLst>
                  <a:ext uri="{FF2B5EF4-FFF2-40B4-BE49-F238E27FC236}">
                    <a16:creationId xmlns:a16="http://schemas.microsoft.com/office/drawing/2014/main" id="{3001D5BD-869C-F53A-48CC-FA77434FC699}"/>
                  </a:ext>
                </a:extLst>
              </p:cNvPr>
              <p:cNvSpPr txBox="1">
                <a:spLocks/>
              </p:cNvSpPr>
              <p:nvPr/>
            </p:nvSpPr>
            <p:spPr>
              <a:xfrm>
                <a:off x="10629181" y="476672"/>
                <a:ext cx="1316645" cy="664753"/>
              </a:xfrm>
              <a:prstGeom prst="rect">
                <a:avLst/>
              </a:prstGeom>
              <a:solidFill>
                <a:schemeClr val="accent3"/>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sp>
            <p:nvSpPr>
              <p:cNvPr id="30" name="TextBox 29">
                <a:extLst>
                  <a:ext uri="{FF2B5EF4-FFF2-40B4-BE49-F238E27FC236}">
                    <a16:creationId xmlns:a16="http://schemas.microsoft.com/office/drawing/2014/main" id="{69007618-5BD7-561E-7904-449466908C99}"/>
                  </a:ext>
                </a:extLst>
              </p:cNvPr>
              <p:cNvSpPr txBox="1"/>
              <p:nvPr/>
            </p:nvSpPr>
            <p:spPr>
              <a:xfrm>
                <a:off x="11111578" y="652626"/>
                <a:ext cx="931113" cy="276999"/>
              </a:xfrm>
              <a:prstGeom prst="rect">
                <a:avLst/>
              </a:prstGeom>
              <a:noFill/>
            </p:spPr>
            <p:txBody>
              <a:bodyPr wrap="square">
                <a:spAutoFit/>
              </a:bodyPr>
              <a:lstStyle/>
              <a:p>
                <a:pPr algn="ctr"/>
                <a:r>
                  <a:rPr lang="en-US" sz="1200" b="1" dirty="0">
                    <a:solidFill>
                      <a:schemeClr val="bg1"/>
                    </a:solidFill>
                    <a:latin typeface="+mj-lt"/>
                  </a:rPr>
                  <a:t>Why now?</a:t>
                </a:r>
                <a:endParaRPr lang="en-GB" sz="1200" dirty="0">
                  <a:latin typeface="+mj-lt"/>
                </a:endParaRPr>
              </a:p>
            </p:txBody>
          </p:sp>
        </p:grpSp>
        <p:grpSp>
          <p:nvGrpSpPr>
            <p:cNvPr id="31" name="Groupe 7328">
              <a:extLst>
                <a:ext uri="{FF2B5EF4-FFF2-40B4-BE49-F238E27FC236}">
                  <a16:creationId xmlns:a16="http://schemas.microsoft.com/office/drawing/2014/main" id="{C07C1DA9-9122-5BA9-F5F0-73903C86956F}"/>
                </a:ext>
              </a:extLst>
            </p:cNvPr>
            <p:cNvGrpSpPr/>
            <p:nvPr/>
          </p:nvGrpSpPr>
          <p:grpSpPr>
            <a:xfrm>
              <a:off x="10675099" y="566278"/>
              <a:ext cx="481820" cy="461665"/>
              <a:chOff x="560388" y="2979738"/>
              <a:chExt cx="914400" cy="923925"/>
            </a:xfrm>
          </p:grpSpPr>
          <p:sp>
            <p:nvSpPr>
              <p:cNvPr id="32" name="Freeform 117">
                <a:extLst>
                  <a:ext uri="{FF2B5EF4-FFF2-40B4-BE49-F238E27FC236}">
                    <a16:creationId xmlns:a16="http://schemas.microsoft.com/office/drawing/2014/main" id="{CBAC6CB2-2FBB-E870-FC7F-8D3E2AA75E5E}"/>
                  </a:ext>
                </a:extLst>
              </p:cNvPr>
              <p:cNvSpPr>
                <a:spLocks noEditPoints="1"/>
              </p:cNvSpPr>
              <p:nvPr/>
            </p:nvSpPr>
            <p:spPr bwMode="auto">
              <a:xfrm>
                <a:off x="944563" y="3368675"/>
                <a:ext cx="146050" cy="146050"/>
              </a:xfrm>
              <a:custGeom>
                <a:avLst/>
                <a:gdLst>
                  <a:gd name="T0" fmla="*/ 30 w 60"/>
                  <a:gd name="T1" fmla="*/ 0 h 60"/>
                  <a:gd name="T2" fmla="*/ 60 w 60"/>
                  <a:gd name="T3" fmla="*/ 30 h 60"/>
                  <a:gd name="T4" fmla="*/ 30 w 60"/>
                  <a:gd name="T5" fmla="*/ 60 h 60"/>
                  <a:gd name="T6" fmla="*/ 0 w 60"/>
                  <a:gd name="T7" fmla="*/ 30 h 60"/>
                  <a:gd name="T8" fmla="*/ 30 w 60"/>
                  <a:gd name="T9" fmla="*/ 0 h 60"/>
                  <a:gd name="T10" fmla="*/ 30 w 60"/>
                  <a:gd name="T11" fmla="*/ 0 h 60"/>
                  <a:gd name="T12" fmla="*/ 60 w 60"/>
                  <a:gd name="T13" fmla="*/ 30 h 60"/>
                  <a:gd name="T14" fmla="*/ 30 w 60"/>
                  <a:gd name="T15" fmla="*/ 60 h 60"/>
                  <a:gd name="T16" fmla="*/ 0 w 60"/>
                  <a:gd name="T17" fmla="*/ 30 h 60"/>
                  <a:gd name="T18" fmla="*/ 30 w 60"/>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47" y="0"/>
                      <a:pt x="60" y="14"/>
                      <a:pt x="60" y="30"/>
                    </a:cubicBezTo>
                    <a:cubicBezTo>
                      <a:pt x="60" y="47"/>
                      <a:pt x="47" y="60"/>
                      <a:pt x="30" y="60"/>
                    </a:cubicBezTo>
                    <a:cubicBezTo>
                      <a:pt x="14" y="60"/>
                      <a:pt x="0" y="47"/>
                      <a:pt x="0" y="30"/>
                    </a:cubicBezTo>
                    <a:cubicBezTo>
                      <a:pt x="0" y="14"/>
                      <a:pt x="14" y="0"/>
                      <a:pt x="30" y="0"/>
                    </a:cubicBezTo>
                    <a:close/>
                    <a:moveTo>
                      <a:pt x="30" y="0"/>
                    </a:moveTo>
                    <a:cubicBezTo>
                      <a:pt x="47" y="0"/>
                      <a:pt x="60" y="14"/>
                      <a:pt x="60" y="30"/>
                    </a:cubicBezTo>
                    <a:cubicBezTo>
                      <a:pt x="60" y="47"/>
                      <a:pt x="47" y="60"/>
                      <a:pt x="30" y="60"/>
                    </a:cubicBezTo>
                    <a:cubicBezTo>
                      <a:pt x="14" y="60"/>
                      <a:pt x="0" y="47"/>
                      <a:pt x="0" y="30"/>
                    </a:cubicBezTo>
                    <a:cubicBezTo>
                      <a:pt x="0" y="14"/>
                      <a:pt x="14" y="0"/>
                      <a:pt x="30" y="0"/>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 name="Freeform 118">
                <a:extLst>
                  <a:ext uri="{FF2B5EF4-FFF2-40B4-BE49-F238E27FC236}">
                    <a16:creationId xmlns:a16="http://schemas.microsoft.com/office/drawing/2014/main" id="{A05A5641-B718-0022-2B45-A2AE24A22637}"/>
                  </a:ext>
                </a:extLst>
              </p:cNvPr>
              <p:cNvSpPr>
                <a:spLocks/>
              </p:cNvSpPr>
              <p:nvPr/>
            </p:nvSpPr>
            <p:spPr bwMode="auto">
              <a:xfrm>
                <a:off x="641350" y="3062288"/>
                <a:ext cx="755650" cy="760413"/>
              </a:xfrm>
              <a:custGeom>
                <a:avLst/>
                <a:gdLst>
                  <a:gd name="T0" fmla="*/ 12 w 313"/>
                  <a:gd name="T1" fmla="*/ 96 h 313"/>
                  <a:gd name="T2" fmla="*/ 0 w 313"/>
                  <a:gd name="T3" fmla="*/ 153 h 313"/>
                  <a:gd name="T4" fmla="*/ 0 w 313"/>
                  <a:gd name="T5" fmla="*/ 160 h 313"/>
                  <a:gd name="T6" fmla="*/ 154 w 313"/>
                  <a:gd name="T7" fmla="*/ 313 h 313"/>
                  <a:gd name="T8" fmla="*/ 160 w 313"/>
                  <a:gd name="T9" fmla="*/ 313 h 313"/>
                  <a:gd name="T10" fmla="*/ 313 w 313"/>
                  <a:gd name="T11" fmla="*/ 160 h 313"/>
                  <a:gd name="T12" fmla="*/ 313 w 313"/>
                  <a:gd name="T13" fmla="*/ 153 h 313"/>
                  <a:gd name="T14" fmla="*/ 160 w 313"/>
                  <a:gd name="T15" fmla="*/ 0 h 313"/>
                  <a:gd name="T16" fmla="*/ 154 w 313"/>
                  <a:gd name="T17" fmla="*/ 0 h 313"/>
                  <a:gd name="T18" fmla="*/ 44 w 313"/>
                  <a:gd name="T19" fmla="*/ 46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13">
                    <a:moveTo>
                      <a:pt x="12" y="96"/>
                    </a:moveTo>
                    <a:cubicBezTo>
                      <a:pt x="4" y="114"/>
                      <a:pt x="0" y="133"/>
                      <a:pt x="0" y="153"/>
                    </a:cubicBezTo>
                    <a:cubicBezTo>
                      <a:pt x="0" y="160"/>
                      <a:pt x="0" y="160"/>
                      <a:pt x="0" y="160"/>
                    </a:cubicBezTo>
                    <a:cubicBezTo>
                      <a:pt x="2" y="243"/>
                      <a:pt x="70" y="311"/>
                      <a:pt x="154" y="313"/>
                    </a:cubicBezTo>
                    <a:cubicBezTo>
                      <a:pt x="160" y="313"/>
                      <a:pt x="160" y="313"/>
                      <a:pt x="160" y="313"/>
                    </a:cubicBezTo>
                    <a:cubicBezTo>
                      <a:pt x="244" y="311"/>
                      <a:pt x="311" y="243"/>
                      <a:pt x="313" y="160"/>
                    </a:cubicBezTo>
                    <a:cubicBezTo>
                      <a:pt x="313" y="153"/>
                      <a:pt x="313" y="153"/>
                      <a:pt x="313" y="153"/>
                    </a:cubicBezTo>
                    <a:cubicBezTo>
                      <a:pt x="311" y="69"/>
                      <a:pt x="244" y="1"/>
                      <a:pt x="160" y="0"/>
                    </a:cubicBezTo>
                    <a:cubicBezTo>
                      <a:pt x="154" y="0"/>
                      <a:pt x="154" y="0"/>
                      <a:pt x="154" y="0"/>
                    </a:cubicBezTo>
                    <a:cubicBezTo>
                      <a:pt x="113" y="0"/>
                      <a:pt x="73" y="17"/>
                      <a:pt x="44" y="4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4" name="Line 119">
                <a:extLst>
                  <a:ext uri="{FF2B5EF4-FFF2-40B4-BE49-F238E27FC236}">
                    <a16:creationId xmlns:a16="http://schemas.microsoft.com/office/drawing/2014/main" id="{88D0599B-FF9F-6E18-E15B-6DD23ABE2BB0}"/>
                  </a:ext>
                </a:extLst>
              </p:cNvPr>
              <p:cNvSpPr>
                <a:spLocks noChangeShapeType="1"/>
              </p:cNvSpPr>
              <p:nvPr/>
            </p:nvSpPr>
            <p:spPr bwMode="auto">
              <a:xfrm>
                <a:off x="571500" y="3441700"/>
                <a:ext cx="331788"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5" name="Line 120">
                <a:extLst>
                  <a:ext uri="{FF2B5EF4-FFF2-40B4-BE49-F238E27FC236}">
                    <a16:creationId xmlns:a16="http://schemas.microsoft.com/office/drawing/2014/main" id="{9B1361BD-B4A7-FC05-CF48-4DC1E9B6C196}"/>
                  </a:ext>
                </a:extLst>
              </p:cNvPr>
              <p:cNvSpPr>
                <a:spLocks noChangeShapeType="1"/>
              </p:cNvSpPr>
              <p:nvPr/>
            </p:nvSpPr>
            <p:spPr bwMode="auto">
              <a:xfrm>
                <a:off x="1141413" y="3441700"/>
                <a:ext cx="333375"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6" name="Line 121">
                <a:extLst>
                  <a:ext uri="{FF2B5EF4-FFF2-40B4-BE49-F238E27FC236}">
                    <a16:creationId xmlns:a16="http://schemas.microsoft.com/office/drawing/2014/main" id="{5CCD8011-15E1-DC8F-427D-265C301773BC}"/>
                  </a:ext>
                </a:extLst>
              </p:cNvPr>
              <p:cNvSpPr>
                <a:spLocks noChangeShapeType="1"/>
              </p:cNvSpPr>
              <p:nvPr/>
            </p:nvSpPr>
            <p:spPr bwMode="auto">
              <a:xfrm flipV="1">
                <a:off x="1017588" y="2979738"/>
                <a:ext cx="0" cy="334963"/>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7" name="Line 122">
                <a:extLst>
                  <a:ext uri="{FF2B5EF4-FFF2-40B4-BE49-F238E27FC236}">
                    <a16:creationId xmlns:a16="http://schemas.microsoft.com/office/drawing/2014/main" id="{B544A394-67FC-A46A-B61D-B1640E9FE415}"/>
                  </a:ext>
                </a:extLst>
              </p:cNvPr>
              <p:cNvSpPr>
                <a:spLocks noChangeShapeType="1"/>
              </p:cNvSpPr>
              <p:nvPr/>
            </p:nvSpPr>
            <p:spPr bwMode="auto">
              <a:xfrm flipV="1">
                <a:off x="1017588" y="3565525"/>
                <a:ext cx="0" cy="3381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8" name="Oval 123">
                <a:extLst>
                  <a:ext uri="{FF2B5EF4-FFF2-40B4-BE49-F238E27FC236}">
                    <a16:creationId xmlns:a16="http://schemas.microsoft.com/office/drawing/2014/main" id="{BEFB765E-BCCF-D138-B815-5357BCB68B27}"/>
                  </a:ext>
                </a:extLst>
              </p:cNvPr>
              <p:cNvSpPr>
                <a:spLocks noChangeArrowheads="1"/>
              </p:cNvSpPr>
              <p:nvPr/>
            </p:nvSpPr>
            <p:spPr bwMode="auto">
              <a:xfrm>
                <a:off x="850900" y="3278188"/>
                <a:ext cx="336550" cy="33813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9" name="Oval 124">
                <a:extLst>
                  <a:ext uri="{FF2B5EF4-FFF2-40B4-BE49-F238E27FC236}">
                    <a16:creationId xmlns:a16="http://schemas.microsoft.com/office/drawing/2014/main" id="{6DA8E3BB-5404-B04A-D1BA-932E68631FE6}"/>
                  </a:ext>
                </a:extLst>
              </p:cNvPr>
              <p:cNvSpPr>
                <a:spLocks noChangeArrowheads="1"/>
              </p:cNvSpPr>
              <p:nvPr/>
            </p:nvSpPr>
            <p:spPr bwMode="auto">
              <a:xfrm>
                <a:off x="739775" y="3159125"/>
                <a:ext cx="555625" cy="56038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0" name="Freeform 125">
                <a:extLst>
                  <a:ext uri="{FF2B5EF4-FFF2-40B4-BE49-F238E27FC236}">
                    <a16:creationId xmlns:a16="http://schemas.microsoft.com/office/drawing/2014/main" id="{AB43F962-5060-2C9A-2371-70E402CC1112}"/>
                  </a:ext>
                </a:extLst>
              </p:cNvPr>
              <p:cNvSpPr>
                <a:spLocks/>
              </p:cNvSpPr>
              <p:nvPr/>
            </p:nvSpPr>
            <p:spPr bwMode="auto">
              <a:xfrm>
                <a:off x="571500" y="3108325"/>
                <a:ext cx="446088" cy="338138"/>
              </a:xfrm>
              <a:custGeom>
                <a:avLst/>
                <a:gdLst>
                  <a:gd name="T0" fmla="*/ 185 w 185"/>
                  <a:gd name="T1" fmla="*/ 139 h 139"/>
                  <a:gd name="T2" fmla="*/ 185 w 185"/>
                  <a:gd name="T3" fmla="*/ 139 h 139"/>
                  <a:gd name="T4" fmla="*/ 78 w 185"/>
                  <a:gd name="T5" fmla="*/ 66 h 139"/>
                  <a:gd name="T6" fmla="*/ 76 w 185"/>
                  <a:gd name="T7" fmla="*/ 66 h 139"/>
                  <a:gd name="T8" fmla="*/ 76 w 185"/>
                  <a:gd name="T9" fmla="*/ 66 h 139"/>
                  <a:gd name="T10" fmla="*/ 76 w 185"/>
                  <a:gd name="T11" fmla="*/ 66 h 139"/>
                  <a:gd name="T12" fmla="*/ 75 w 185"/>
                  <a:gd name="T13" fmla="*/ 66 h 139"/>
                  <a:gd name="T14" fmla="*/ 38 w 185"/>
                  <a:gd name="T15" fmla="*/ 76 h 139"/>
                  <a:gd name="T16" fmla="*/ 0 w 185"/>
                  <a:gd name="T17" fmla="*/ 50 h 139"/>
                  <a:gd name="T18" fmla="*/ 25 w 185"/>
                  <a:gd name="T19" fmla="*/ 36 h 139"/>
                  <a:gd name="T20" fmla="*/ 27 w 185"/>
                  <a:gd name="T21" fmla="*/ 34 h 139"/>
                  <a:gd name="T22" fmla="*/ 25 w 185"/>
                  <a:gd name="T23" fmla="*/ 31 h 139"/>
                  <a:gd name="T24" fmla="*/ 8 w 185"/>
                  <a:gd name="T25" fmla="*/ 19 h 139"/>
                  <a:gd name="T26" fmla="*/ 8 w 185"/>
                  <a:gd name="T27" fmla="*/ 19 h 139"/>
                  <a:gd name="T28" fmla="*/ 26 w 185"/>
                  <a:gd name="T29" fmla="*/ 31 h 139"/>
                  <a:gd name="T30" fmla="*/ 27 w 185"/>
                  <a:gd name="T31" fmla="*/ 31 h 139"/>
                  <a:gd name="T32" fmla="*/ 28 w 185"/>
                  <a:gd name="T33" fmla="*/ 31 h 139"/>
                  <a:gd name="T34" fmla="*/ 30 w 185"/>
                  <a:gd name="T35" fmla="*/ 29 h 139"/>
                  <a:gd name="T36" fmla="*/ 34 w 185"/>
                  <a:gd name="T37" fmla="*/ 0 h 139"/>
                  <a:gd name="T38" fmla="*/ 72 w 185"/>
                  <a:gd name="T39" fmla="*/ 25 h 139"/>
                  <a:gd name="T40" fmla="*/ 76 w 185"/>
                  <a:gd name="T41" fmla="*/ 63 h 139"/>
                  <a:gd name="T42" fmla="*/ 77 w 185"/>
                  <a:gd name="T43" fmla="*/ 65 h 139"/>
                  <a:gd name="T44" fmla="*/ 78 w 185"/>
                  <a:gd name="T45" fmla="*/ 66 h 139"/>
                  <a:gd name="T46" fmla="*/ 185 w 185"/>
                  <a:gd name="T47" fmla="*/ 138 h 139"/>
                  <a:gd name="T48" fmla="*/ 185 w 185"/>
                  <a:gd name="T4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5" h="139">
                    <a:moveTo>
                      <a:pt x="185" y="139"/>
                    </a:moveTo>
                    <a:cubicBezTo>
                      <a:pt x="185" y="139"/>
                      <a:pt x="185" y="139"/>
                      <a:pt x="185" y="139"/>
                    </a:cubicBezTo>
                    <a:cubicBezTo>
                      <a:pt x="78" y="66"/>
                      <a:pt x="78" y="66"/>
                      <a:pt x="78" y="66"/>
                    </a:cubicBezTo>
                    <a:cubicBezTo>
                      <a:pt x="77" y="66"/>
                      <a:pt x="77" y="66"/>
                      <a:pt x="76" y="66"/>
                    </a:cubicBezTo>
                    <a:cubicBezTo>
                      <a:pt x="76" y="66"/>
                      <a:pt x="76" y="66"/>
                      <a:pt x="76" y="66"/>
                    </a:cubicBezTo>
                    <a:cubicBezTo>
                      <a:pt x="76" y="66"/>
                      <a:pt x="76" y="66"/>
                      <a:pt x="76" y="66"/>
                    </a:cubicBezTo>
                    <a:cubicBezTo>
                      <a:pt x="75" y="66"/>
                      <a:pt x="75" y="66"/>
                      <a:pt x="75" y="66"/>
                    </a:cubicBezTo>
                    <a:cubicBezTo>
                      <a:pt x="38" y="76"/>
                      <a:pt x="38" y="76"/>
                      <a:pt x="38" y="76"/>
                    </a:cubicBezTo>
                    <a:cubicBezTo>
                      <a:pt x="0" y="50"/>
                      <a:pt x="0" y="50"/>
                      <a:pt x="0" y="50"/>
                    </a:cubicBezTo>
                    <a:cubicBezTo>
                      <a:pt x="25" y="36"/>
                      <a:pt x="25" y="36"/>
                      <a:pt x="25" y="36"/>
                    </a:cubicBezTo>
                    <a:cubicBezTo>
                      <a:pt x="26" y="36"/>
                      <a:pt x="27" y="35"/>
                      <a:pt x="27" y="34"/>
                    </a:cubicBezTo>
                    <a:cubicBezTo>
                      <a:pt x="27" y="33"/>
                      <a:pt x="26" y="32"/>
                      <a:pt x="25" y="31"/>
                    </a:cubicBezTo>
                    <a:cubicBezTo>
                      <a:pt x="8" y="19"/>
                      <a:pt x="8" y="19"/>
                      <a:pt x="8" y="19"/>
                    </a:cubicBezTo>
                    <a:cubicBezTo>
                      <a:pt x="8" y="19"/>
                      <a:pt x="8" y="19"/>
                      <a:pt x="8" y="19"/>
                    </a:cubicBezTo>
                    <a:cubicBezTo>
                      <a:pt x="26" y="31"/>
                      <a:pt x="26" y="31"/>
                      <a:pt x="26" y="31"/>
                    </a:cubicBezTo>
                    <a:cubicBezTo>
                      <a:pt x="26" y="31"/>
                      <a:pt x="27" y="31"/>
                      <a:pt x="27" y="31"/>
                    </a:cubicBezTo>
                    <a:cubicBezTo>
                      <a:pt x="28" y="31"/>
                      <a:pt x="28" y="31"/>
                      <a:pt x="28" y="31"/>
                    </a:cubicBezTo>
                    <a:cubicBezTo>
                      <a:pt x="29" y="31"/>
                      <a:pt x="30" y="30"/>
                      <a:pt x="30" y="29"/>
                    </a:cubicBezTo>
                    <a:cubicBezTo>
                      <a:pt x="34" y="0"/>
                      <a:pt x="34" y="0"/>
                      <a:pt x="34" y="0"/>
                    </a:cubicBezTo>
                    <a:cubicBezTo>
                      <a:pt x="72" y="25"/>
                      <a:pt x="72" y="25"/>
                      <a:pt x="72" y="25"/>
                    </a:cubicBezTo>
                    <a:cubicBezTo>
                      <a:pt x="76" y="63"/>
                      <a:pt x="76" y="63"/>
                      <a:pt x="76" y="63"/>
                    </a:cubicBezTo>
                    <a:cubicBezTo>
                      <a:pt x="76" y="64"/>
                      <a:pt x="76" y="65"/>
                      <a:pt x="77" y="65"/>
                    </a:cubicBezTo>
                    <a:cubicBezTo>
                      <a:pt x="77" y="65"/>
                      <a:pt x="77" y="66"/>
                      <a:pt x="78" y="66"/>
                    </a:cubicBezTo>
                    <a:cubicBezTo>
                      <a:pt x="185" y="138"/>
                      <a:pt x="185" y="138"/>
                      <a:pt x="185" y="138"/>
                    </a:cubicBezTo>
                    <a:lnTo>
                      <a:pt x="185" y="139"/>
                    </a:lnTo>
                    <a:close/>
                  </a:path>
                </a:pathLst>
              </a:custGeom>
              <a:solidFill>
                <a:srgbClr val="7CC7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1" name="Freeform 126">
                <a:extLst>
                  <a:ext uri="{FF2B5EF4-FFF2-40B4-BE49-F238E27FC236}">
                    <a16:creationId xmlns:a16="http://schemas.microsoft.com/office/drawing/2014/main" id="{525DE2F4-E712-6EC2-A3E3-E183F62A9106}"/>
                  </a:ext>
                </a:extLst>
              </p:cNvPr>
              <p:cNvSpPr>
                <a:spLocks noEditPoints="1"/>
              </p:cNvSpPr>
              <p:nvPr/>
            </p:nvSpPr>
            <p:spPr bwMode="auto">
              <a:xfrm>
                <a:off x="560388" y="3101975"/>
                <a:ext cx="466725" cy="352425"/>
              </a:xfrm>
              <a:custGeom>
                <a:avLst/>
                <a:gdLst>
                  <a:gd name="T0" fmla="*/ 40 w 193"/>
                  <a:gd name="T1" fmla="*/ 8 h 145"/>
                  <a:gd name="T2" fmla="*/ 73 w 193"/>
                  <a:gd name="T3" fmla="*/ 30 h 145"/>
                  <a:gd name="T4" fmla="*/ 77 w 193"/>
                  <a:gd name="T5" fmla="*/ 66 h 145"/>
                  <a:gd name="T6" fmla="*/ 43 w 193"/>
                  <a:gd name="T7" fmla="*/ 76 h 145"/>
                  <a:gd name="T8" fmla="*/ 9 w 193"/>
                  <a:gd name="T9" fmla="*/ 54 h 145"/>
                  <a:gd name="T10" fmla="*/ 31 w 193"/>
                  <a:gd name="T11" fmla="*/ 42 h 145"/>
                  <a:gd name="T12" fmla="*/ 34 w 193"/>
                  <a:gd name="T13" fmla="*/ 37 h 145"/>
                  <a:gd name="T14" fmla="*/ 34 w 193"/>
                  <a:gd name="T15" fmla="*/ 37 h 145"/>
                  <a:gd name="T16" fmla="*/ 34 w 193"/>
                  <a:gd name="T17" fmla="*/ 37 h 145"/>
                  <a:gd name="T18" fmla="*/ 37 w 193"/>
                  <a:gd name="T19" fmla="*/ 32 h 145"/>
                  <a:gd name="T20" fmla="*/ 40 w 193"/>
                  <a:gd name="T21" fmla="*/ 8 h 145"/>
                  <a:gd name="T22" fmla="*/ 38 w 193"/>
                  <a:gd name="T23" fmla="*/ 0 h 145"/>
                  <a:gd name="T24" fmla="*/ 37 w 193"/>
                  <a:gd name="T25" fmla="*/ 0 h 145"/>
                  <a:gd name="T26" fmla="*/ 35 w 193"/>
                  <a:gd name="T27" fmla="*/ 3 h 145"/>
                  <a:gd name="T28" fmla="*/ 31 w 193"/>
                  <a:gd name="T29" fmla="*/ 31 h 145"/>
                  <a:gd name="T30" fmla="*/ 14 w 193"/>
                  <a:gd name="T31" fmla="*/ 20 h 145"/>
                  <a:gd name="T32" fmla="*/ 12 w 193"/>
                  <a:gd name="T33" fmla="*/ 19 h 145"/>
                  <a:gd name="T34" fmla="*/ 9 w 193"/>
                  <a:gd name="T35" fmla="*/ 20 h 145"/>
                  <a:gd name="T36" fmla="*/ 10 w 193"/>
                  <a:gd name="T37" fmla="*/ 25 h 145"/>
                  <a:gd name="T38" fmla="*/ 28 w 193"/>
                  <a:gd name="T39" fmla="*/ 37 h 145"/>
                  <a:gd name="T40" fmla="*/ 2 w 193"/>
                  <a:gd name="T41" fmla="*/ 50 h 145"/>
                  <a:gd name="T42" fmla="*/ 0 w 193"/>
                  <a:gd name="T43" fmla="*/ 53 h 145"/>
                  <a:gd name="T44" fmla="*/ 2 w 193"/>
                  <a:gd name="T45" fmla="*/ 56 h 145"/>
                  <a:gd name="T46" fmla="*/ 41 w 193"/>
                  <a:gd name="T47" fmla="*/ 81 h 145"/>
                  <a:gd name="T48" fmla="*/ 42 w 193"/>
                  <a:gd name="T49" fmla="*/ 82 h 145"/>
                  <a:gd name="T50" fmla="*/ 43 w 193"/>
                  <a:gd name="T51" fmla="*/ 82 h 145"/>
                  <a:gd name="T52" fmla="*/ 80 w 193"/>
                  <a:gd name="T53" fmla="*/ 72 h 145"/>
                  <a:gd name="T54" fmla="*/ 80 w 193"/>
                  <a:gd name="T55" fmla="*/ 72 h 145"/>
                  <a:gd name="T56" fmla="*/ 187 w 193"/>
                  <a:gd name="T57" fmla="*/ 144 h 145"/>
                  <a:gd name="T58" fmla="*/ 189 w 193"/>
                  <a:gd name="T59" fmla="*/ 145 h 145"/>
                  <a:gd name="T60" fmla="*/ 192 w 193"/>
                  <a:gd name="T61" fmla="*/ 143 h 145"/>
                  <a:gd name="T62" fmla="*/ 191 w 193"/>
                  <a:gd name="T63" fmla="*/ 139 h 145"/>
                  <a:gd name="T64" fmla="*/ 83 w 193"/>
                  <a:gd name="T65" fmla="*/ 66 h 145"/>
                  <a:gd name="T66" fmla="*/ 83 w 193"/>
                  <a:gd name="T67" fmla="*/ 66 h 145"/>
                  <a:gd name="T68" fmla="*/ 79 w 193"/>
                  <a:gd name="T69" fmla="*/ 28 h 145"/>
                  <a:gd name="T70" fmla="*/ 78 w 193"/>
                  <a:gd name="T71" fmla="*/ 26 h 145"/>
                  <a:gd name="T72" fmla="*/ 40 w 193"/>
                  <a:gd name="T73" fmla="*/ 0 h 145"/>
                  <a:gd name="T74" fmla="*/ 38 w 193"/>
                  <a:gd name="T75"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3" h="145">
                    <a:moveTo>
                      <a:pt x="40" y="8"/>
                    </a:moveTo>
                    <a:cubicBezTo>
                      <a:pt x="73" y="30"/>
                      <a:pt x="73" y="30"/>
                      <a:pt x="73" y="30"/>
                    </a:cubicBezTo>
                    <a:cubicBezTo>
                      <a:pt x="77" y="66"/>
                      <a:pt x="77" y="66"/>
                      <a:pt x="77" y="66"/>
                    </a:cubicBezTo>
                    <a:cubicBezTo>
                      <a:pt x="43" y="76"/>
                      <a:pt x="43" y="76"/>
                      <a:pt x="43" y="76"/>
                    </a:cubicBezTo>
                    <a:cubicBezTo>
                      <a:pt x="9" y="54"/>
                      <a:pt x="9" y="54"/>
                      <a:pt x="9" y="54"/>
                    </a:cubicBezTo>
                    <a:cubicBezTo>
                      <a:pt x="31" y="42"/>
                      <a:pt x="31" y="42"/>
                      <a:pt x="31" y="42"/>
                    </a:cubicBezTo>
                    <a:cubicBezTo>
                      <a:pt x="32" y="41"/>
                      <a:pt x="34" y="39"/>
                      <a:pt x="34" y="37"/>
                    </a:cubicBezTo>
                    <a:cubicBezTo>
                      <a:pt x="34" y="37"/>
                      <a:pt x="34" y="37"/>
                      <a:pt x="34" y="37"/>
                    </a:cubicBezTo>
                    <a:cubicBezTo>
                      <a:pt x="34" y="37"/>
                      <a:pt x="34" y="37"/>
                      <a:pt x="34" y="37"/>
                    </a:cubicBezTo>
                    <a:cubicBezTo>
                      <a:pt x="36" y="36"/>
                      <a:pt x="37" y="34"/>
                      <a:pt x="37" y="32"/>
                    </a:cubicBezTo>
                    <a:cubicBezTo>
                      <a:pt x="40" y="8"/>
                      <a:pt x="40" y="8"/>
                      <a:pt x="40" y="8"/>
                    </a:cubicBezTo>
                    <a:moveTo>
                      <a:pt x="38" y="0"/>
                    </a:moveTo>
                    <a:cubicBezTo>
                      <a:pt x="38" y="0"/>
                      <a:pt x="37" y="0"/>
                      <a:pt x="37" y="0"/>
                    </a:cubicBezTo>
                    <a:cubicBezTo>
                      <a:pt x="36" y="1"/>
                      <a:pt x="35" y="2"/>
                      <a:pt x="35" y="3"/>
                    </a:cubicBezTo>
                    <a:cubicBezTo>
                      <a:pt x="31" y="31"/>
                      <a:pt x="31" y="31"/>
                      <a:pt x="31" y="31"/>
                    </a:cubicBezTo>
                    <a:cubicBezTo>
                      <a:pt x="14" y="20"/>
                      <a:pt x="14" y="20"/>
                      <a:pt x="14" y="20"/>
                    </a:cubicBezTo>
                    <a:cubicBezTo>
                      <a:pt x="13" y="19"/>
                      <a:pt x="13" y="19"/>
                      <a:pt x="12" y="19"/>
                    </a:cubicBezTo>
                    <a:cubicBezTo>
                      <a:pt x="11" y="19"/>
                      <a:pt x="10" y="20"/>
                      <a:pt x="9" y="20"/>
                    </a:cubicBezTo>
                    <a:cubicBezTo>
                      <a:pt x="8" y="22"/>
                      <a:pt x="9" y="24"/>
                      <a:pt x="10" y="25"/>
                    </a:cubicBezTo>
                    <a:cubicBezTo>
                      <a:pt x="28" y="37"/>
                      <a:pt x="28" y="37"/>
                      <a:pt x="28" y="37"/>
                    </a:cubicBezTo>
                    <a:cubicBezTo>
                      <a:pt x="2" y="50"/>
                      <a:pt x="2" y="50"/>
                      <a:pt x="2" y="50"/>
                    </a:cubicBezTo>
                    <a:cubicBezTo>
                      <a:pt x="1" y="51"/>
                      <a:pt x="0" y="52"/>
                      <a:pt x="0" y="53"/>
                    </a:cubicBezTo>
                    <a:cubicBezTo>
                      <a:pt x="0" y="54"/>
                      <a:pt x="1" y="55"/>
                      <a:pt x="2" y="56"/>
                    </a:cubicBezTo>
                    <a:cubicBezTo>
                      <a:pt x="41" y="81"/>
                      <a:pt x="41" y="81"/>
                      <a:pt x="41" y="81"/>
                    </a:cubicBezTo>
                    <a:cubicBezTo>
                      <a:pt x="41" y="82"/>
                      <a:pt x="42" y="82"/>
                      <a:pt x="42" y="82"/>
                    </a:cubicBezTo>
                    <a:cubicBezTo>
                      <a:pt x="43" y="82"/>
                      <a:pt x="43" y="82"/>
                      <a:pt x="43" y="82"/>
                    </a:cubicBezTo>
                    <a:cubicBezTo>
                      <a:pt x="80" y="72"/>
                      <a:pt x="80" y="72"/>
                      <a:pt x="80" y="72"/>
                    </a:cubicBezTo>
                    <a:cubicBezTo>
                      <a:pt x="80" y="72"/>
                      <a:pt x="80" y="72"/>
                      <a:pt x="80" y="72"/>
                    </a:cubicBezTo>
                    <a:cubicBezTo>
                      <a:pt x="187" y="144"/>
                      <a:pt x="187" y="144"/>
                      <a:pt x="187" y="144"/>
                    </a:cubicBezTo>
                    <a:cubicBezTo>
                      <a:pt x="188" y="144"/>
                      <a:pt x="188" y="145"/>
                      <a:pt x="189" y="145"/>
                    </a:cubicBezTo>
                    <a:cubicBezTo>
                      <a:pt x="190" y="145"/>
                      <a:pt x="191" y="144"/>
                      <a:pt x="192" y="143"/>
                    </a:cubicBezTo>
                    <a:cubicBezTo>
                      <a:pt x="193" y="142"/>
                      <a:pt x="192" y="140"/>
                      <a:pt x="191" y="139"/>
                    </a:cubicBezTo>
                    <a:cubicBezTo>
                      <a:pt x="83" y="66"/>
                      <a:pt x="83" y="66"/>
                      <a:pt x="83" y="66"/>
                    </a:cubicBezTo>
                    <a:cubicBezTo>
                      <a:pt x="83" y="66"/>
                      <a:pt x="83" y="66"/>
                      <a:pt x="83" y="66"/>
                    </a:cubicBezTo>
                    <a:cubicBezTo>
                      <a:pt x="79" y="28"/>
                      <a:pt x="79" y="28"/>
                      <a:pt x="79" y="28"/>
                    </a:cubicBezTo>
                    <a:cubicBezTo>
                      <a:pt x="79" y="27"/>
                      <a:pt x="79" y="26"/>
                      <a:pt x="78" y="26"/>
                    </a:cubicBezTo>
                    <a:cubicBezTo>
                      <a:pt x="40" y="0"/>
                      <a:pt x="40" y="0"/>
                      <a:pt x="40" y="0"/>
                    </a:cubicBezTo>
                    <a:cubicBezTo>
                      <a:pt x="39" y="0"/>
                      <a:pt x="39" y="0"/>
                      <a:pt x="3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spTree>
    <p:extLst>
      <p:ext uri="{BB962C8B-B14F-4D97-AF65-F5344CB8AC3E}">
        <p14:creationId xmlns:p14="http://schemas.microsoft.com/office/powerpoint/2010/main" val="290826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Content Placeholder 5">
            <a:extLst>
              <a:ext uri="{FF2B5EF4-FFF2-40B4-BE49-F238E27FC236}">
                <a16:creationId xmlns:a16="http://schemas.microsoft.com/office/drawing/2014/main" id="{92FF87FE-7B78-110E-E522-E607EC47DC51}"/>
              </a:ext>
            </a:extLst>
          </p:cNvPr>
          <p:cNvSpPr txBox="1">
            <a:spLocks/>
          </p:cNvSpPr>
          <p:nvPr/>
        </p:nvSpPr>
        <p:spPr>
          <a:xfrm>
            <a:off x="452967" y="1257030"/>
            <a:ext cx="11272308" cy="299762"/>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500"/>
              </a:spcBef>
              <a:spcAft>
                <a:spcPts val="0"/>
              </a:spcAft>
              <a:buClr>
                <a:srgbClr val="0F7164"/>
              </a:buClr>
              <a:buSzPct val="90000"/>
              <a:buFont typeface="Wingdings" panose="05000000000000000000" pitchFamily="2" charset="2"/>
              <a:buNone/>
              <a:tabLst/>
              <a:defRPr lang="en-US" sz="1400" b="0" kern="1200" cap="all" baseline="0">
                <a:solidFill>
                  <a:schemeClr val="tx1"/>
                </a:solidFill>
                <a:latin typeface="+mn-lt"/>
                <a:ea typeface="+mn-ea"/>
                <a:cs typeface="+mn-cs"/>
              </a:defRPr>
            </a:lvl1pPr>
            <a:lvl2pPr marL="360000" marR="0" indent="-180000" algn="l" defTabSz="914400" rtl="0" eaLnBrk="1" fontAlgn="auto" latinLnBrk="0" hangingPunct="1">
              <a:lnSpc>
                <a:spcPct val="100000"/>
              </a:lnSpc>
              <a:spcBef>
                <a:spcPts val="500"/>
              </a:spcBef>
              <a:spcAft>
                <a:spcPts val="0"/>
              </a:spcAft>
              <a:buClr>
                <a:srgbClr val="1D1D1B"/>
              </a:buClr>
              <a:buSzPct val="100000"/>
              <a:buFont typeface="Arial" panose="020B0604020202020204" pitchFamily="34" charset="0"/>
              <a:buChar char="•"/>
              <a:tabLst/>
              <a:defRPr sz="1600" kern="1200">
                <a:solidFill>
                  <a:schemeClr val="tx1"/>
                </a:solidFill>
                <a:latin typeface="+mn-lt"/>
                <a:ea typeface="+mn-ea"/>
                <a:cs typeface="+mn-cs"/>
              </a:defRPr>
            </a:lvl2pPr>
            <a:lvl3pPr marL="539750" marR="0" indent="-144463" algn="l" defTabSz="914400" rtl="0" eaLnBrk="1" fontAlgn="auto" latinLnBrk="0" hangingPunct="1">
              <a:lnSpc>
                <a:spcPct val="100000"/>
              </a:lnSpc>
              <a:spcBef>
                <a:spcPts val="500"/>
              </a:spcBef>
              <a:spcAft>
                <a:spcPts val="0"/>
              </a:spcAft>
              <a:buClr>
                <a:srgbClr val="1D1D1B"/>
              </a:buClr>
              <a:buSzTx/>
              <a:buFont typeface="Arial" panose="020B0604020202020204" pitchFamily="34" charset="0"/>
              <a:buChar char="–"/>
              <a:tabLst/>
              <a:defRPr sz="1600" kern="1200">
                <a:solidFill>
                  <a:schemeClr val="tx1"/>
                </a:solidFill>
                <a:latin typeface="+mn-lt"/>
                <a:ea typeface="+mn-ea"/>
                <a:cs typeface="+mn-cs"/>
              </a:defRPr>
            </a:lvl3pPr>
            <a:lvl4pPr marL="720000" marR="0" indent="-172800" algn="l" defTabSz="914400" rtl="0" eaLnBrk="1" fontAlgn="auto" latinLnBrk="0" hangingPunct="1">
              <a:lnSpc>
                <a:spcPct val="100000"/>
              </a:lnSpc>
              <a:spcBef>
                <a:spcPts val="500"/>
              </a:spcBef>
              <a:spcAft>
                <a:spcPts val="0"/>
              </a:spcAft>
              <a:buClr>
                <a:prstClr val="white">
                  <a:lumMod val="65000"/>
                </a:prstClr>
              </a:buClr>
              <a:buSzTx/>
              <a:buFont typeface="Arial" panose="020B0604020202020204" pitchFamily="34" charset="0"/>
              <a:buChar char="•"/>
              <a:tabLst/>
              <a:defRPr sz="1400" kern="1200" baseline="0">
                <a:solidFill>
                  <a:schemeClr val="bg1">
                    <a:lumMod val="65000"/>
                  </a:schemeClr>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
                <a:srgbClr val="1D1D1B"/>
              </a:buClr>
              <a:buSzTx/>
              <a:buFont typeface="Arial" panose="020B0604020202020204" pitchFamily="34" charset="0"/>
              <a:buChar char="•"/>
              <a:tabLst/>
              <a:defRPr sz="1400" kern="1200" baseline="0">
                <a:solidFill>
                  <a:schemeClr val="tx1"/>
                </a:solidFill>
                <a:latin typeface="+mn-lt"/>
                <a:ea typeface="+mn-ea"/>
                <a:cs typeface="+mn-cs"/>
              </a:defRPr>
            </a:lvl5pPr>
            <a:lvl6pPr marL="25146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sz="1400" kern="1200" baseline="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base">
              <a:lnSpc>
                <a:spcPct val="90000"/>
              </a:lnSpc>
              <a:spcAft>
                <a:spcPts val="500"/>
              </a:spcAft>
              <a:buClr>
                <a:srgbClr val="007BC4"/>
              </a:buClr>
            </a:pPr>
            <a:r>
              <a:rPr lang="en-US" sz="2000" cap="none" dirty="0">
                <a:solidFill>
                  <a:schemeClr val="tx2"/>
                </a:solidFill>
                <a:latin typeface="Arial Narrow" panose="020B0606020202030204" pitchFamily="34" charset="0"/>
              </a:rPr>
              <a:t>Potential opportunity to lock in yields</a:t>
            </a:r>
          </a:p>
          <a:p>
            <a:pPr fontAlgn="base">
              <a:lnSpc>
                <a:spcPct val="90000"/>
              </a:lnSpc>
              <a:spcAft>
                <a:spcPts val="500"/>
              </a:spcAft>
              <a:buClr>
                <a:srgbClr val="007BC4"/>
              </a:buClr>
            </a:pPr>
            <a:endParaRPr lang="en-US" sz="2000" cap="none" dirty="0">
              <a:solidFill>
                <a:schemeClr val="tx2"/>
              </a:solidFill>
              <a:latin typeface="Arial Narrow" panose="020B0606020202030204" pitchFamily="34" charset="0"/>
            </a:endParaRPr>
          </a:p>
        </p:txBody>
      </p:sp>
      <p:sp>
        <p:nvSpPr>
          <p:cNvPr id="2" name="Title 1">
            <a:extLst>
              <a:ext uri="{FF2B5EF4-FFF2-40B4-BE49-F238E27FC236}">
                <a16:creationId xmlns:a16="http://schemas.microsoft.com/office/drawing/2014/main" id="{EB412798-B7A4-A33D-7032-93B76C0229B7}"/>
              </a:ext>
            </a:extLst>
          </p:cNvPr>
          <p:cNvSpPr>
            <a:spLocks noGrp="1"/>
          </p:cNvSpPr>
          <p:nvPr>
            <p:ph type="title"/>
          </p:nvPr>
        </p:nvSpPr>
        <p:spPr>
          <a:xfrm>
            <a:off x="452967" y="475200"/>
            <a:ext cx="11272308" cy="525402"/>
          </a:xfrm>
        </p:spPr>
        <p:txBody>
          <a:bodyPr/>
          <a:lstStyle/>
          <a:p>
            <a:r>
              <a:rPr lang="en-US" dirty="0"/>
              <a:t>Potential favorable entry points</a:t>
            </a:r>
          </a:p>
        </p:txBody>
      </p:sp>
      <p:sp>
        <p:nvSpPr>
          <p:cNvPr id="69" name="Text Placeholder 68">
            <a:extLst>
              <a:ext uri="{FF2B5EF4-FFF2-40B4-BE49-F238E27FC236}">
                <a16:creationId xmlns:a16="http://schemas.microsoft.com/office/drawing/2014/main" id="{1218956C-CFDE-B07B-5EE7-5894CFA406A7}"/>
              </a:ext>
            </a:extLst>
          </p:cNvPr>
          <p:cNvSpPr>
            <a:spLocks noGrp="1"/>
          </p:cNvSpPr>
          <p:nvPr>
            <p:ph type="body" sz="quarter" idx="10"/>
          </p:nvPr>
        </p:nvSpPr>
        <p:spPr>
          <a:xfrm>
            <a:off x="452968" y="158552"/>
            <a:ext cx="3986847" cy="190562"/>
          </a:xfrm>
        </p:spPr>
        <p:txBody>
          <a:bodyPr/>
          <a:lstStyle/>
          <a:p>
            <a:r>
              <a:rPr lang="en-GB" dirty="0"/>
              <a:t>US Investment grade corporate bonds</a:t>
            </a:r>
            <a:endParaRPr lang="en-US" dirty="0"/>
          </a:p>
        </p:txBody>
      </p:sp>
      <p:sp>
        <p:nvSpPr>
          <p:cNvPr id="51" name="Text Placeholder 50">
            <a:extLst>
              <a:ext uri="{FF2B5EF4-FFF2-40B4-BE49-F238E27FC236}">
                <a16:creationId xmlns:a16="http://schemas.microsoft.com/office/drawing/2014/main" id="{BA098D51-E6A2-B7C1-BFDC-1CB4D6212B37}"/>
              </a:ext>
            </a:extLst>
          </p:cNvPr>
          <p:cNvSpPr>
            <a:spLocks noGrp="1"/>
          </p:cNvSpPr>
          <p:nvPr>
            <p:ph type="body" sz="quarter" idx="12"/>
          </p:nvPr>
        </p:nvSpPr>
        <p:spPr>
          <a:xfrm>
            <a:off x="452438" y="5538471"/>
            <a:ext cx="11272837" cy="492443"/>
          </a:xfrm>
        </p:spPr>
        <p:txBody>
          <a:bodyPr wrap="square">
            <a:spAutoFit/>
          </a:bodyPr>
          <a:lstStyle/>
          <a:p>
            <a:pPr>
              <a:lnSpc>
                <a:spcPct val="100000"/>
              </a:lnSpc>
            </a:pPr>
            <a:r>
              <a:rPr lang="en-GB" dirty="0">
                <a:solidFill>
                  <a:prstClr val="black"/>
                </a:solidFill>
              </a:rPr>
              <a:t>Source: BNPP AM, FactSet from September 6, 2013 – March 31, 2026. AXA World Funds - US Credit Short Duration IG portfolio exclusive of cash. Diversification does not ensure profit or protection against loss. The value of investments may fall as well as rise and you may not get back the full amount invested. Past performance is not indicative of future results. The information contained herein is not sufficient to support an investment decision. The information has been established on the basis of data, projections, forecasts, anticipations and hypothesis which are subjective. This analysis and conclusions are the expression of an opinion, based on available data at a specific date. Due to the subjective aspect of these analyses, the effective evolution of the economic variables and values of the financial markets could be significantly different for the projections, forecast, anticipations and hypothesis which are communicated in this material. </a:t>
            </a:r>
            <a:endParaRPr lang="en-GB" altLang="en-US" dirty="0"/>
          </a:p>
        </p:txBody>
      </p:sp>
      <p:sp>
        <p:nvSpPr>
          <p:cNvPr id="70" name="Text Placeholder 69">
            <a:extLst>
              <a:ext uri="{FF2B5EF4-FFF2-40B4-BE49-F238E27FC236}">
                <a16:creationId xmlns:a16="http://schemas.microsoft.com/office/drawing/2014/main" id="{B7926664-9B8F-7ECF-73E8-3530F1F878EE}"/>
              </a:ext>
            </a:extLst>
          </p:cNvPr>
          <p:cNvSpPr>
            <a:spLocks noGrp="1"/>
          </p:cNvSpPr>
          <p:nvPr>
            <p:ph type="body" sz="quarter" idx="11"/>
          </p:nvPr>
        </p:nvSpPr>
        <p:spPr>
          <a:xfrm>
            <a:off x="7392144" y="158552"/>
            <a:ext cx="4333131" cy="190562"/>
          </a:xfrm>
        </p:spPr>
        <p:txBody>
          <a:bodyPr/>
          <a:lstStyle/>
          <a:p>
            <a:r>
              <a:rPr lang="en-GB" dirty="0"/>
              <a:t>AXA WF US Credit short duration IG</a:t>
            </a:r>
            <a:endParaRPr lang="en-US" dirty="0"/>
          </a:p>
        </p:txBody>
      </p:sp>
      <p:sp>
        <p:nvSpPr>
          <p:cNvPr id="4" name="Rectangle 3">
            <a:extLst>
              <a:ext uri="{FF2B5EF4-FFF2-40B4-BE49-F238E27FC236}">
                <a16:creationId xmlns:a16="http://schemas.microsoft.com/office/drawing/2014/main" id="{8E9FEB21-1ED5-3091-AF78-060FD905EC61}"/>
              </a:ext>
            </a:extLst>
          </p:cNvPr>
          <p:cNvSpPr/>
          <p:nvPr/>
        </p:nvSpPr>
        <p:spPr>
          <a:xfrm>
            <a:off x="7752184" y="1916832"/>
            <a:ext cx="3376984" cy="1368266"/>
          </a:xfrm>
          <a:prstGeom prst="rect">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684000" tIns="144000" rIns="91440" bIns="91440" rtlCol="0" anchor="ctr" anchorCtr="0">
            <a:noAutofit/>
          </a:bodyPr>
          <a:lstStyle/>
          <a:p>
            <a:pPr marL="0" lvl="2" algn="r">
              <a:spcAft>
                <a:spcPts val="600"/>
              </a:spcAft>
              <a:buClr>
                <a:schemeClr val="tx1"/>
              </a:buClr>
              <a:buSzPct val="100000"/>
              <a:tabLst>
                <a:tab pos="0" algn="l"/>
              </a:tabLst>
            </a:pPr>
            <a:r>
              <a:rPr lang="en-US" sz="1500" dirty="0">
                <a:solidFill>
                  <a:schemeClr val="tx1"/>
                </a:solidFill>
                <a:latin typeface="+mj-lt"/>
              </a:rPr>
              <a:t>Yields have been in their highest range since inception                 (September 2013)</a:t>
            </a:r>
          </a:p>
        </p:txBody>
      </p:sp>
      <p:sp>
        <p:nvSpPr>
          <p:cNvPr id="18" name="Oval 24">
            <a:extLst>
              <a:ext uri="{FF2B5EF4-FFF2-40B4-BE49-F238E27FC236}">
                <a16:creationId xmlns:a16="http://schemas.microsoft.com/office/drawing/2014/main" id="{8F6181B9-9223-6BD4-CC14-2CF480340C77}"/>
              </a:ext>
            </a:extLst>
          </p:cNvPr>
          <p:cNvSpPr/>
          <p:nvPr/>
        </p:nvSpPr>
        <p:spPr>
          <a:xfrm>
            <a:off x="7406466" y="2250471"/>
            <a:ext cx="705758" cy="705758"/>
          </a:xfrm>
          <a:prstGeom prst="ellipse">
            <a:avLst/>
          </a:prstGeom>
          <a:solidFill>
            <a:schemeClr val="accent1"/>
          </a:solidFill>
          <a:ln w="12700">
            <a:solidFill>
              <a:schemeClr val="accent4"/>
            </a:solidFill>
          </a:ln>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solidFill>
                  <a:srgbClr val="FFFFFF"/>
                </a:solidFill>
              </a:defRPr>
            </a:pPr>
            <a:endParaRPr kumimoji="0" lang="en-US" sz="1800" b="0" i="0" u="none" strike="noStrike" kern="0" cap="none" spc="0" normalizeH="0" dirty="0">
              <a:ln>
                <a:noFill/>
              </a:ln>
              <a:solidFill>
                <a:srgbClr val="FFFFFF"/>
              </a:solidFill>
              <a:effectLst/>
              <a:uLnTx/>
              <a:uFillTx/>
              <a:latin typeface="+mj-lt"/>
            </a:endParaRPr>
          </a:p>
        </p:txBody>
      </p:sp>
      <p:sp>
        <p:nvSpPr>
          <p:cNvPr id="21" name="Textfeld 6">
            <a:extLst>
              <a:ext uri="{FF2B5EF4-FFF2-40B4-BE49-F238E27FC236}">
                <a16:creationId xmlns:a16="http://schemas.microsoft.com/office/drawing/2014/main" id="{AAEA3C41-80F1-0C69-4652-59FA1005AD25}"/>
              </a:ext>
            </a:extLst>
          </p:cNvPr>
          <p:cNvSpPr txBox="1"/>
          <p:nvPr/>
        </p:nvSpPr>
        <p:spPr>
          <a:xfrm>
            <a:off x="335360" y="1546369"/>
            <a:ext cx="5980651" cy="288032"/>
          </a:xfrm>
          <a:prstGeom prst="rect">
            <a:avLst/>
          </a:prstGeom>
          <a:noFill/>
          <a:ln w="6350">
            <a:noFill/>
          </a:ln>
        </p:spPr>
        <p:txBody>
          <a:bodyPr lIns="91440" tIns="91440" rIns="91440" bIns="91440" anchor="ctr" anchorCtr="0">
            <a:noAutofit/>
          </a:bodyPr>
          <a:lstStyle>
            <a:defPPr>
              <a:defRPr lang="en-US"/>
            </a:defPPr>
            <a:lvl1pPr algn="ctr">
              <a:defRPr b="1" kern="0">
                <a:solidFill>
                  <a:prstClr val="white"/>
                </a:solidFill>
                <a:latin typeface="Arial Narrow" panose="020B0606020202030204" pitchFamily="34" charset="0"/>
              </a:defRPr>
            </a:lvl1pPr>
          </a:lstStyle>
          <a:p>
            <a:pPr algn="l" eaLnBrk="1" hangingPunct="1">
              <a:spcBef>
                <a:spcPts val="0"/>
              </a:spcBef>
              <a:buClrTx/>
            </a:pPr>
            <a:r>
              <a:rPr lang="en-US" altLang="en-US" sz="1400" b="1" dirty="0">
                <a:solidFill>
                  <a:schemeClr val="tx1"/>
                </a:solidFill>
                <a:latin typeface="+mj-lt"/>
              </a:rPr>
              <a:t>|   AXA World Funds – US Credit Short Duration IG</a:t>
            </a:r>
            <a:endParaRPr lang="en-US" altLang="en-US" sz="1400" b="0" dirty="0">
              <a:solidFill>
                <a:schemeClr val="tx1"/>
              </a:solidFill>
              <a:latin typeface="+mj-lt"/>
            </a:endParaRPr>
          </a:p>
        </p:txBody>
      </p:sp>
      <p:sp>
        <p:nvSpPr>
          <p:cNvPr id="30" name="Rectangle 29">
            <a:extLst>
              <a:ext uri="{FF2B5EF4-FFF2-40B4-BE49-F238E27FC236}">
                <a16:creationId xmlns:a16="http://schemas.microsoft.com/office/drawing/2014/main" id="{5B5D402E-7F1B-140F-ED52-2BD67C5D727A}"/>
              </a:ext>
            </a:extLst>
          </p:cNvPr>
          <p:cNvSpPr/>
          <p:nvPr/>
        </p:nvSpPr>
        <p:spPr>
          <a:xfrm>
            <a:off x="7752184" y="3788926"/>
            <a:ext cx="3376984" cy="1368266"/>
          </a:xfrm>
          <a:prstGeom prst="rect">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684000" tIns="144000" rIns="91440" bIns="91440" rtlCol="0" anchor="ctr" anchorCtr="0">
            <a:noAutofit/>
          </a:bodyPr>
          <a:lstStyle/>
          <a:p>
            <a:pPr marL="0" lvl="2" algn="r">
              <a:spcAft>
                <a:spcPts val="600"/>
              </a:spcAft>
              <a:buClr>
                <a:schemeClr val="tx1"/>
              </a:buClr>
              <a:buSzPct val="100000"/>
              <a:tabLst>
                <a:tab pos="0" algn="l"/>
              </a:tabLst>
            </a:pPr>
            <a:r>
              <a:rPr lang="en-US" sz="1500" dirty="0">
                <a:solidFill>
                  <a:schemeClr val="tx1"/>
                </a:solidFill>
                <a:latin typeface="+mj-lt"/>
              </a:rPr>
              <a:t>Average dollar price still below long-term average and has                     rarely been below or in line with                                    par since inception                                      (September 2013)</a:t>
            </a:r>
          </a:p>
        </p:txBody>
      </p:sp>
      <p:sp>
        <p:nvSpPr>
          <p:cNvPr id="32" name="Oval 24">
            <a:extLst>
              <a:ext uri="{FF2B5EF4-FFF2-40B4-BE49-F238E27FC236}">
                <a16:creationId xmlns:a16="http://schemas.microsoft.com/office/drawing/2014/main" id="{8A0D38BE-E119-576C-FCF0-49E4C813CBA6}"/>
              </a:ext>
            </a:extLst>
          </p:cNvPr>
          <p:cNvSpPr/>
          <p:nvPr/>
        </p:nvSpPr>
        <p:spPr>
          <a:xfrm>
            <a:off x="7406466" y="4122565"/>
            <a:ext cx="705758" cy="705758"/>
          </a:xfrm>
          <a:prstGeom prst="ellipse">
            <a:avLst/>
          </a:prstGeom>
          <a:solidFill>
            <a:schemeClr val="accent2"/>
          </a:solidFill>
          <a:ln w="12700">
            <a:solidFill>
              <a:schemeClr val="accent1"/>
            </a:solidFill>
          </a:ln>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solidFill>
                  <a:srgbClr val="FFFFFF"/>
                </a:solidFill>
              </a:defRPr>
            </a:pPr>
            <a:endParaRPr kumimoji="0" lang="en-US" sz="1800" b="0" i="0" u="none" strike="noStrike" kern="0" cap="none" spc="0" normalizeH="0" dirty="0">
              <a:ln>
                <a:noFill/>
              </a:ln>
              <a:solidFill>
                <a:srgbClr val="FFFFFF"/>
              </a:solidFill>
              <a:effectLst/>
              <a:uLnTx/>
              <a:uFillTx/>
              <a:latin typeface="+mj-lt"/>
            </a:endParaRPr>
          </a:p>
        </p:txBody>
      </p:sp>
      <p:pic>
        <p:nvPicPr>
          <p:cNvPr id="23" name="Picture 22">
            <a:extLst>
              <a:ext uri="{FF2B5EF4-FFF2-40B4-BE49-F238E27FC236}">
                <a16:creationId xmlns:a16="http://schemas.microsoft.com/office/drawing/2014/main" id="{0C18C82B-5DEA-6800-6561-403E33F5E8D2}"/>
              </a:ext>
            </a:extLst>
          </p:cNvPr>
          <p:cNvPicPr>
            <a:picLocks noChangeAspect="1"/>
          </p:cNvPicPr>
          <p:nvPr>
            <p:custDataLst>
              <p:tags r:id="rId1"/>
            </p:custDataLst>
          </p:nvPr>
        </p:nvPicPr>
        <p:blipFill>
          <a:blip r:embed="rId5"/>
          <a:stretch>
            <a:fillRect/>
          </a:stretch>
        </p:blipFill>
        <p:spPr>
          <a:xfrm>
            <a:off x="406665" y="1844824"/>
            <a:ext cx="6341126" cy="1764000"/>
          </a:xfrm>
          <a:prstGeom prst="rect">
            <a:avLst/>
          </a:prstGeom>
        </p:spPr>
      </p:pic>
      <p:pic>
        <p:nvPicPr>
          <p:cNvPr id="35" name="Picture 34">
            <a:extLst>
              <a:ext uri="{FF2B5EF4-FFF2-40B4-BE49-F238E27FC236}">
                <a16:creationId xmlns:a16="http://schemas.microsoft.com/office/drawing/2014/main" id="{0C2AF8B7-2F57-A35B-4B74-8C9C4BAA06A1}"/>
              </a:ext>
            </a:extLst>
          </p:cNvPr>
          <p:cNvPicPr>
            <a:picLocks noChangeAspect="1"/>
          </p:cNvPicPr>
          <p:nvPr>
            <p:custDataLst>
              <p:tags r:id="rId2"/>
            </p:custDataLst>
          </p:nvPr>
        </p:nvPicPr>
        <p:blipFill>
          <a:blip r:embed="rId6"/>
          <a:stretch>
            <a:fillRect/>
          </a:stretch>
        </p:blipFill>
        <p:spPr>
          <a:xfrm>
            <a:off x="406671" y="3681224"/>
            <a:ext cx="6349911" cy="1799661"/>
          </a:xfrm>
          <a:prstGeom prst="rect">
            <a:avLst/>
          </a:prstGeom>
        </p:spPr>
      </p:pic>
      <p:sp>
        <p:nvSpPr>
          <p:cNvPr id="5" name="Rectangle 4">
            <a:extLst>
              <a:ext uri="{FF2B5EF4-FFF2-40B4-BE49-F238E27FC236}">
                <a16:creationId xmlns:a16="http://schemas.microsoft.com/office/drawing/2014/main" id="{C5ECB349-F0AA-288C-6085-912975858FA2}"/>
              </a:ext>
            </a:extLst>
          </p:cNvPr>
          <p:cNvSpPr/>
          <p:nvPr/>
        </p:nvSpPr>
        <p:spPr>
          <a:xfrm>
            <a:off x="7466322" y="4255130"/>
            <a:ext cx="525948" cy="52397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r>
              <a:rPr lang="en-GB" sz="3200" b="1" dirty="0">
                <a:solidFill>
                  <a:schemeClr val="bg1"/>
                </a:solidFill>
                <a:sym typeface="Wingdings" panose="05000000000000000000" pitchFamily="2" charset="2"/>
              </a:rPr>
              <a:t></a:t>
            </a:r>
            <a:endParaRPr lang="en-GB" sz="3200" b="1" dirty="0">
              <a:solidFill>
                <a:schemeClr val="bg1"/>
              </a:solidFill>
            </a:endParaRPr>
          </a:p>
        </p:txBody>
      </p:sp>
      <p:sp>
        <p:nvSpPr>
          <p:cNvPr id="6" name="Rectangle 5">
            <a:extLst>
              <a:ext uri="{FF2B5EF4-FFF2-40B4-BE49-F238E27FC236}">
                <a16:creationId xmlns:a16="http://schemas.microsoft.com/office/drawing/2014/main" id="{9269D664-1E74-BBDE-762F-B439C4410388}"/>
              </a:ext>
            </a:extLst>
          </p:cNvPr>
          <p:cNvSpPr/>
          <p:nvPr/>
        </p:nvSpPr>
        <p:spPr>
          <a:xfrm>
            <a:off x="7496371" y="2375199"/>
            <a:ext cx="525948" cy="52397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l"/>
            <a:r>
              <a:rPr lang="en-GB" sz="3200" b="1" dirty="0">
                <a:solidFill>
                  <a:schemeClr val="bg1"/>
                </a:solidFill>
                <a:sym typeface="Wingdings" panose="05000000000000000000" pitchFamily="2" charset="2"/>
              </a:rPr>
              <a:t></a:t>
            </a:r>
            <a:endParaRPr lang="en-GB" sz="3200" b="1" dirty="0">
              <a:solidFill>
                <a:schemeClr val="bg1"/>
              </a:solidFill>
            </a:endParaRPr>
          </a:p>
        </p:txBody>
      </p:sp>
      <p:cxnSp>
        <p:nvCxnSpPr>
          <p:cNvPr id="9" name="Straight Connector 8">
            <a:extLst>
              <a:ext uri="{FF2B5EF4-FFF2-40B4-BE49-F238E27FC236}">
                <a16:creationId xmlns:a16="http://schemas.microsoft.com/office/drawing/2014/main" id="{5DCC53E4-0AB7-F392-B9CD-D5785DF3090C}"/>
              </a:ext>
            </a:extLst>
          </p:cNvPr>
          <p:cNvCxnSpPr/>
          <p:nvPr/>
        </p:nvCxnSpPr>
        <p:spPr>
          <a:xfrm>
            <a:off x="11129168" y="1916832"/>
            <a:ext cx="0" cy="136826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588756A-06EE-9168-867D-432B0BE24FB0}"/>
              </a:ext>
            </a:extLst>
          </p:cNvPr>
          <p:cNvCxnSpPr/>
          <p:nvPr/>
        </p:nvCxnSpPr>
        <p:spPr>
          <a:xfrm>
            <a:off x="11136560" y="3788905"/>
            <a:ext cx="0" cy="1368266"/>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C588B49C-C73A-385D-DA99-AAE918E6DCC0}"/>
              </a:ext>
            </a:extLst>
          </p:cNvPr>
          <p:cNvGrpSpPr/>
          <p:nvPr/>
        </p:nvGrpSpPr>
        <p:grpSpPr>
          <a:xfrm>
            <a:off x="10629181" y="476672"/>
            <a:ext cx="1413510" cy="664753"/>
            <a:chOff x="10629181" y="476672"/>
            <a:chExt cx="1413510" cy="664753"/>
          </a:xfrm>
        </p:grpSpPr>
        <p:grpSp>
          <p:nvGrpSpPr>
            <p:cNvPr id="7" name="Group 6">
              <a:extLst>
                <a:ext uri="{FF2B5EF4-FFF2-40B4-BE49-F238E27FC236}">
                  <a16:creationId xmlns:a16="http://schemas.microsoft.com/office/drawing/2014/main" id="{685A6E55-8842-8454-0E25-8643EE01D1F1}"/>
                </a:ext>
              </a:extLst>
            </p:cNvPr>
            <p:cNvGrpSpPr/>
            <p:nvPr/>
          </p:nvGrpSpPr>
          <p:grpSpPr>
            <a:xfrm>
              <a:off x="10629181" y="476672"/>
              <a:ext cx="1413510" cy="664753"/>
              <a:chOff x="10629181" y="476672"/>
              <a:chExt cx="1413510" cy="664753"/>
            </a:xfrm>
          </p:grpSpPr>
          <p:sp>
            <p:nvSpPr>
              <p:cNvPr id="25" name="Text Placeholder 5">
                <a:extLst>
                  <a:ext uri="{FF2B5EF4-FFF2-40B4-BE49-F238E27FC236}">
                    <a16:creationId xmlns:a16="http://schemas.microsoft.com/office/drawing/2014/main" id="{67229885-2D9B-5642-2D5F-EC3A060648C4}"/>
                  </a:ext>
                </a:extLst>
              </p:cNvPr>
              <p:cNvSpPr txBox="1">
                <a:spLocks/>
              </p:cNvSpPr>
              <p:nvPr/>
            </p:nvSpPr>
            <p:spPr>
              <a:xfrm>
                <a:off x="10629181" y="476672"/>
                <a:ext cx="1316645" cy="664753"/>
              </a:xfrm>
              <a:prstGeom prst="rect">
                <a:avLst/>
              </a:prstGeom>
              <a:solidFill>
                <a:schemeClr val="accent3"/>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sp>
            <p:nvSpPr>
              <p:cNvPr id="26" name="TextBox 25">
                <a:extLst>
                  <a:ext uri="{FF2B5EF4-FFF2-40B4-BE49-F238E27FC236}">
                    <a16:creationId xmlns:a16="http://schemas.microsoft.com/office/drawing/2014/main" id="{E722CC4E-C239-33D9-EA0E-4FDE3B4E05D5}"/>
                  </a:ext>
                </a:extLst>
              </p:cNvPr>
              <p:cNvSpPr txBox="1"/>
              <p:nvPr/>
            </p:nvSpPr>
            <p:spPr>
              <a:xfrm>
                <a:off x="11111578" y="652626"/>
                <a:ext cx="931113" cy="276999"/>
              </a:xfrm>
              <a:prstGeom prst="rect">
                <a:avLst/>
              </a:prstGeom>
              <a:noFill/>
            </p:spPr>
            <p:txBody>
              <a:bodyPr wrap="square">
                <a:spAutoFit/>
              </a:bodyPr>
              <a:lstStyle/>
              <a:p>
                <a:pPr algn="ctr"/>
                <a:r>
                  <a:rPr lang="en-US" sz="1200" b="1" dirty="0">
                    <a:solidFill>
                      <a:schemeClr val="bg1"/>
                    </a:solidFill>
                    <a:latin typeface="+mj-lt"/>
                  </a:rPr>
                  <a:t>Why now?</a:t>
                </a:r>
                <a:endParaRPr lang="en-GB" sz="1200" dirty="0">
                  <a:latin typeface="+mj-lt"/>
                </a:endParaRPr>
              </a:p>
            </p:txBody>
          </p:sp>
        </p:grpSp>
        <p:grpSp>
          <p:nvGrpSpPr>
            <p:cNvPr id="8" name="Groupe 7328">
              <a:extLst>
                <a:ext uri="{FF2B5EF4-FFF2-40B4-BE49-F238E27FC236}">
                  <a16:creationId xmlns:a16="http://schemas.microsoft.com/office/drawing/2014/main" id="{48D92A48-0858-2BFE-29C2-4EDAC4A248A3}"/>
                </a:ext>
              </a:extLst>
            </p:cNvPr>
            <p:cNvGrpSpPr/>
            <p:nvPr/>
          </p:nvGrpSpPr>
          <p:grpSpPr>
            <a:xfrm>
              <a:off x="10675099" y="566278"/>
              <a:ext cx="481820" cy="461665"/>
              <a:chOff x="560388" y="2979738"/>
              <a:chExt cx="914400" cy="923925"/>
            </a:xfrm>
          </p:grpSpPr>
          <p:sp>
            <p:nvSpPr>
              <p:cNvPr id="11" name="Freeform 117">
                <a:extLst>
                  <a:ext uri="{FF2B5EF4-FFF2-40B4-BE49-F238E27FC236}">
                    <a16:creationId xmlns:a16="http://schemas.microsoft.com/office/drawing/2014/main" id="{B431B70B-8C46-A600-11F1-41441459AD01}"/>
                  </a:ext>
                </a:extLst>
              </p:cNvPr>
              <p:cNvSpPr>
                <a:spLocks noEditPoints="1"/>
              </p:cNvSpPr>
              <p:nvPr/>
            </p:nvSpPr>
            <p:spPr bwMode="auto">
              <a:xfrm>
                <a:off x="944563" y="3368675"/>
                <a:ext cx="146050" cy="146050"/>
              </a:xfrm>
              <a:custGeom>
                <a:avLst/>
                <a:gdLst>
                  <a:gd name="T0" fmla="*/ 30 w 60"/>
                  <a:gd name="T1" fmla="*/ 0 h 60"/>
                  <a:gd name="T2" fmla="*/ 60 w 60"/>
                  <a:gd name="T3" fmla="*/ 30 h 60"/>
                  <a:gd name="T4" fmla="*/ 30 w 60"/>
                  <a:gd name="T5" fmla="*/ 60 h 60"/>
                  <a:gd name="T6" fmla="*/ 0 w 60"/>
                  <a:gd name="T7" fmla="*/ 30 h 60"/>
                  <a:gd name="T8" fmla="*/ 30 w 60"/>
                  <a:gd name="T9" fmla="*/ 0 h 60"/>
                  <a:gd name="T10" fmla="*/ 30 w 60"/>
                  <a:gd name="T11" fmla="*/ 0 h 60"/>
                  <a:gd name="T12" fmla="*/ 60 w 60"/>
                  <a:gd name="T13" fmla="*/ 30 h 60"/>
                  <a:gd name="T14" fmla="*/ 30 w 60"/>
                  <a:gd name="T15" fmla="*/ 60 h 60"/>
                  <a:gd name="T16" fmla="*/ 0 w 60"/>
                  <a:gd name="T17" fmla="*/ 30 h 60"/>
                  <a:gd name="T18" fmla="*/ 30 w 60"/>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47" y="0"/>
                      <a:pt x="60" y="14"/>
                      <a:pt x="60" y="30"/>
                    </a:cubicBezTo>
                    <a:cubicBezTo>
                      <a:pt x="60" y="47"/>
                      <a:pt x="47" y="60"/>
                      <a:pt x="30" y="60"/>
                    </a:cubicBezTo>
                    <a:cubicBezTo>
                      <a:pt x="14" y="60"/>
                      <a:pt x="0" y="47"/>
                      <a:pt x="0" y="30"/>
                    </a:cubicBezTo>
                    <a:cubicBezTo>
                      <a:pt x="0" y="14"/>
                      <a:pt x="14" y="0"/>
                      <a:pt x="30" y="0"/>
                    </a:cubicBezTo>
                    <a:close/>
                    <a:moveTo>
                      <a:pt x="30" y="0"/>
                    </a:moveTo>
                    <a:cubicBezTo>
                      <a:pt x="47" y="0"/>
                      <a:pt x="60" y="14"/>
                      <a:pt x="60" y="30"/>
                    </a:cubicBezTo>
                    <a:cubicBezTo>
                      <a:pt x="60" y="47"/>
                      <a:pt x="47" y="60"/>
                      <a:pt x="30" y="60"/>
                    </a:cubicBezTo>
                    <a:cubicBezTo>
                      <a:pt x="14" y="60"/>
                      <a:pt x="0" y="47"/>
                      <a:pt x="0" y="30"/>
                    </a:cubicBezTo>
                    <a:cubicBezTo>
                      <a:pt x="0" y="14"/>
                      <a:pt x="14" y="0"/>
                      <a:pt x="30" y="0"/>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2" name="Freeform 118">
                <a:extLst>
                  <a:ext uri="{FF2B5EF4-FFF2-40B4-BE49-F238E27FC236}">
                    <a16:creationId xmlns:a16="http://schemas.microsoft.com/office/drawing/2014/main" id="{D19439A1-4CB0-01F5-361D-AF182920C62D}"/>
                  </a:ext>
                </a:extLst>
              </p:cNvPr>
              <p:cNvSpPr>
                <a:spLocks/>
              </p:cNvSpPr>
              <p:nvPr/>
            </p:nvSpPr>
            <p:spPr bwMode="auto">
              <a:xfrm>
                <a:off x="641350" y="3062288"/>
                <a:ext cx="755650" cy="760413"/>
              </a:xfrm>
              <a:custGeom>
                <a:avLst/>
                <a:gdLst>
                  <a:gd name="T0" fmla="*/ 12 w 313"/>
                  <a:gd name="T1" fmla="*/ 96 h 313"/>
                  <a:gd name="T2" fmla="*/ 0 w 313"/>
                  <a:gd name="T3" fmla="*/ 153 h 313"/>
                  <a:gd name="T4" fmla="*/ 0 w 313"/>
                  <a:gd name="T5" fmla="*/ 160 h 313"/>
                  <a:gd name="T6" fmla="*/ 154 w 313"/>
                  <a:gd name="T7" fmla="*/ 313 h 313"/>
                  <a:gd name="T8" fmla="*/ 160 w 313"/>
                  <a:gd name="T9" fmla="*/ 313 h 313"/>
                  <a:gd name="T10" fmla="*/ 313 w 313"/>
                  <a:gd name="T11" fmla="*/ 160 h 313"/>
                  <a:gd name="T12" fmla="*/ 313 w 313"/>
                  <a:gd name="T13" fmla="*/ 153 h 313"/>
                  <a:gd name="T14" fmla="*/ 160 w 313"/>
                  <a:gd name="T15" fmla="*/ 0 h 313"/>
                  <a:gd name="T16" fmla="*/ 154 w 313"/>
                  <a:gd name="T17" fmla="*/ 0 h 313"/>
                  <a:gd name="T18" fmla="*/ 44 w 313"/>
                  <a:gd name="T19" fmla="*/ 46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13">
                    <a:moveTo>
                      <a:pt x="12" y="96"/>
                    </a:moveTo>
                    <a:cubicBezTo>
                      <a:pt x="4" y="114"/>
                      <a:pt x="0" y="133"/>
                      <a:pt x="0" y="153"/>
                    </a:cubicBezTo>
                    <a:cubicBezTo>
                      <a:pt x="0" y="160"/>
                      <a:pt x="0" y="160"/>
                      <a:pt x="0" y="160"/>
                    </a:cubicBezTo>
                    <a:cubicBezTo>
                      <a:pt x="2" y="243"/>
                      <a:pt x="70" y="311"/>
                      <a:pt x="154" y="313"/>
                    </a:cubicBezTo>
                    <a:cubicBezTo>
                      <a:pt x="160" y="313"/>
                      <a:pt x="160" y="313"/>
                      <a:pt x="160" y="313"/>
                    </a:cubicBezTo>
                    <a:cubicBezTo>
                      <a:pt x="244" y="311"/>
                      <a:pt x="311" y="243"/>
                      <a:pt x="313" y="160"/>
                    </a:cubicBezTo>
                    <a:cubicBezTo>
                      <a:pt x="313" y="153"/>
                      <a:pt x="313" y="153"/>
                      <a:pt x="313" y="153"/>
                    </a:cubicBezTo>
                    <a:cubicBezTo>
                      <a:pt x="311" y="69"/>
                      <a:pt x="244" y="1"/>
                      <a:pt x="160" y="0"/>
                    </a:cubicBezTo>
                    <a:cubicBezTo>
                      <a:pt x="154" y="0"/>
                      <a:pt x="154" y="0"/>
                      <a:pt x="154" y="0"/>
                    </a:cubicBezTo>
                    <a:cubicBezTo>
                      <a:pt x="113" y="0"/>
                      <a:pt x="73" y="17"/>
                      <a:pt x="44" y="4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3" name="Line 119">
                <a:extLst>
                  <a:ext uri="{FF2B5EF4-FFF2-40B4-BE49-F238E27FC236}">
                    <a16:creationId xmlns:a16="http://schemas.microsoft.com/office/drawing/2014/main" id="{3ADAB1F8-8AD8-122F-ABF6-7EA6F08CAE7B}"/>
                  </a:ext>
                </a:extLst>
              </p:cNvPr>
              <p:cNvSpPr>
                <a:spLocks noChangeShapeType="1"/>
              </p:cNvSpPr>
              <p:nvPr/>
            </p:nvSpPr>
            <p:spPr bwMode="auto">
              <a:xfrm>
                <a:off x="571500" y="3441700"/>
                <a:ext cx="331788"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4" name="Line 120">
                <a:extLst>
                  <a:ext uri="{FF2B5EF4-FFF2-40B4-BE49-F238E27FC236}">
                    <a16:creationId xmlns:a16="http://schemas.microsoft.com/office/drawing/2014/main" id="{70B6BB64-8B5C-4E08-5B67-C135A07AAE9C}"/>
                  </a:ext>
                </a:extLst>
              </p:cNvPr>
              <p:cNvSpPr>
                <a:spLocks noChangeShapeType="1"/>
              </p:cNvSpPr>
              <p:nvPr/>
            </p:nvSpPr>
            <p:spPr bwMode="auto">
              <a:xfrm>
                <a:off x="1141413" y="3441700"/>
                <a:ext cx="333375" cy="0"/>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5" name="Line 121">
                <a:extLst>
                  <a:ext uri="{FF2B5EF4-FFF2-40B4-BE49-F238E27FC236}">
                    <a16:creationId xmlns:a16="http://schemas.microsoft.com/office/drawing/2014/main" id="{55EF30CF-4956-DB41-89F2-C6578B884BEF}"/>
                  </a:ext>
                </a:extLst>
              </p:cNvPr>
              <p:cNvSpPr>
                <a:spLocks noChangeShapeType="1"/>
              </p:cNvSpPr>
              <p:nvPr/>
            </p:nvSpPr>
            <p:spPr bwMode="auto">
              <a:xfrm flipV="1">
                <a:off x="1017588" y="2979738"/>
                <a:ext cx="0" cy="334963"/>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6" name="Line 122">
                <a:extLst>
                  <a:ext uri="{FF2B5EF4-FFF2-40B4-BE49-F238E27FC236}">
                    <a16:creationId xmlns:a16="http://schemas.microsoft.com/office/drawing/2014/main" id="{87F8717E-33F6-8295-0BBB-C846EABEDC81}"/>
                  </a:ext>
                </a:extLst>
              </p:cNvPr>
              <p:cNvSpPr>
                <a:spLocks noChangeShapeType="1"/>
              </p:cNvSpPr>
              <p:nvPr/>
            </p:nvSpPr>
            <p:spPr bwMode="auto">
              <a:xfrm flipV="1">
                <a:off x="1017588" y="3565525"/>
                <a:ext cx="0" cy="3381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7" name="Oval 123">
                <a:extLst>
                  <a:ext uri="{FF2B5EF4-FFF2-40B4-BE49-F238E27FC236}">
                    <a16:creationId xmlns:a16="http://schemas.microsoft.com/office/drawing/2014/main" id="{06FB9E7F-23EF-AD5E-B341-9F81D3C448F7}"/>
                  </a:ext>
                </a:extLst>
              </p:cNvPr>
              <p:cNvSpPr>
                <a:spLocks noChangeArrowheads="1"/>
              </p:cNvSpPr>
              <p:nvPr/>
            </p:nvSpPr>
            <p:spPr bwMode="auto">
              <a:xfrm>
                <a:off x="850900" y="3278188"/>
                <a:ext cx="336550" cy="33813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9" name="Oval 124">
                <a:extLst>
                  <a:ext uri="{FF2B5EF4-FFF2-40B4-BE49-F238E27FC236}">
                    <a16:creationId xmlns:a16="http://schemas.microsoft.com/office/drawing/2014/main" id="{005AB9E9-6D75-7BE1-5349-C00618329965}"/>
                  </a:ext>
                </a:extLst>
              </p:cNvPr>
              <p:cNvSpPr>
                <a:spLocks noChangeArrowheads="1"/>
              </p:cNvSpPr>
              <p:nvPr/>
            </p:nvSpPr>
            <p:spPr bwMode="auto">
              <a:xfrm>
                <a:off x="739775" y="3159125"/>
                <a:ext cx="555625" cy="560388"/>
              </a:xfrm>
              <a:prstGeom prst="ellipse">
                <a:avLst/>
              </a:pr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 name="Freeform 125">
                <a:extLst>
                  <a:ext uri="{FF2B5EF4-FFF2-40B4-BE49-F238E27FC236}">
                    <a16:creationId xmlns:a16="http://schemas.microsoft.com/office/drawing/2014/main" id="{F15ABC5A-3D87-ECA3-E954-469D91CAE44D}"/>
                  </a:ext>
                </a:extLst>
              </p:cNvPr>
              <p:cNvSpPr>
                <a:spLocks/>
              </p:cNvSpPr>
              <p:nvPr/>
            </p:nvSpPr>
            <p:spPr bwMode="auto">
              <a:xfrm>
                <a:off x="571500" y="3108325"/>
                <a:ext cx="446088" cy="338138"/>
              </a:xfrm>
              <a:custGeom>
                <a:avLst/>
                <a:gdLst>
                  <a:gd name="T0" fmla="*/ 185 w 185"/>
                  <a:gd name="T1" fmla="*/ 139 h 139"/>
                  <a:gd name="T2" fmla="*/ 185 w 185"/>
                  <a:gd name="T3" fmla="*/ 139 h 139"/>
                  <a:gd name="T4" fmla="*/ 78 w 185"/>
                  <a:gd name="T5" fmla="*/ 66 h 139"/>
                  <a:gd name="T6" fmla="*/ 76 w 185"/>
                  <a:gd name="T7" fmla="*/ 66 h 139"/>
                  <a:gd name="T8" fmla="*/ 76 w 185"/>
                  <a:gd name="T9" fmla="*/ 66 h 139"/>
                  <a:gd name="T10" fmla="*/ 76 w 185"/>
                  <a:gd name="T11" fmla="*/ 66 h 139"/>
                  <a:gd name="T12" fmla="*/ 75 w 185"/>
                  <a:gd name="T13" fmla="*/ 66 h 139"/>
                  <a:gd name="T14" fmla="*/ 38 w 185"/>
                  <a:gd name="T15" fmla="*/ 76 h 139"/>
                  <a:gd name="T16" fmla="*/ 0 w 185"/>
                  <a:gd name="T17" fmla="*/ 50 h 139"/>
                  <a:gd name="T18" fmla="*/ 25 w 185"/>
                  <a:gd name="T19" fmla="*/ 36 h 139"/>
                  <a:gd name="T20" fmla="*/ 27 w 185"/>
                  <a:gd name="T21" fmla="*/ 34 h 139"/>
                  <a:gd name="T22" fmla="*/ 25 w 185"/>
                  <a:gd name="T23" fmla="*/ 31 h 139"/>
                  <a:gd name="T24" fmla="*/ 8 w 185"/>
                  <a:gd name="T25" fmla="*/ 19 h 139"/>
                  <a:gd name="T26" fmla="*/ 8 w 185"/>
                  <a:gd name="T27" fmla="*/ 19 h 139"/>
                  <a:gd name="T28" fmla="*/ 26 w 185"/>
                  <a:gd name="T29" fmla="*/ 31 h 139"/>
                  <a:gd name="T30" fmla="*/ 27 w 185"/>
                  <a:gd name="T31" fmla="*/ 31 h 139"/>
                  <a:gd name="T32" fmla="*/ 28 w 185"/>
                  <a:gd name="T33" fmla="*/ 31 h 139"/>
                  <a:gd name="T34" fmla="*/ 30 w 185"/>
                  <a:gd name="T35" fmla="*/ 29 h 139"/>
                  <a:gd name="T36" fmla="*/ 34 w 185"/>
                  <a:gd name="T37" fmla="*/ 0 h 139"/>
                  <a:gd name="T38" fmla="*/ 72 w 185"/>
                  <a:gd name="T39" fmla="*/ 25 h 139"/>
                  <a:gd name="T40" fmla="*/ 76 w 185"/>
                  <a:gd name="T41" fmla="*/ 63 h 139"/>
                  <a:gd name="T42" fmla="*/ 77 w 185"/>
                  <a:gd name="T43" fmla="*/ 65 h 139"/>
                  <a:gd name="T44" fmla="*/ 78 w 185"/>
                  <a:gd name="T45" fmla="*/ 66 h 139"/>
                  <a:gd name="T46" fmla="*/ 185 w 185"/>
                  <a:gd name="T47" fmla="*/ 138 h 139"/>
                  <a:gd name="T48" fmla="*/ 185 w 185"/>
                  <a:gd name="T4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5" h="139">
                    <a:moveTo>
                      <a:pt x="185" y="139"/>
                    </a:moveTo>
                    <a:cubicBezTo>
                      <a:pt x="185" y="139"/>
                      <a:pt x="185" y="139"/>
                      <a:pt x="185" y="139"/>
                    </a:cubicBezTo>
                    <a:cubicBezTo>
                      <a:pt x="78" y="66"/>
                      <a:pt x="78" y="66"/>
                      <a:pt x="78" y="66"/>
                    </a:cubicBezTo>
                    <a:cubicBezTo>
                      <a:pt x="77" y="66"/>
                      <a:pt x="77" y="66"/>
                      <a:pt x="76" y="66"/>
                    </a:cubicBezTo>
                    <a:cubicBezTo>
                      <a:pt x="76" y="66"/>
                      <a:pt x="76" y="66"/>
                      <a:pt x="76" y="66"/>
                    </a:cubicBezTo>
                    <a:cubicBezTo>
                      <a:pt x="76" y="66"/>
                      <a:pt x="76" y="66"/>
                      <a:pt x="76" y="66"/>
                    </a:cubicBezTo>
                    <a:cubicBezTo>
                      <a:pt x="75" y="66"/>
                      <a:pt x="75" y="66"/>
                      <a:pt x="75" y="66"/>
                    </a:cubicBezTo>
                    <a:cubicBezTo>
                      <a:pt x="38" y="76"/>
                      <a:pt x="38" y="76"/>
                      <a:pt x="38" y="76"/>
                    </a:cubicBezTo>
                    <a:cubicBezTo>
                      <a:pt x="0" y="50"/>
                      <a:pt x="0" y="50"/>
                      <a:pt x="0" y="50"/>
                    </a:cubicBezTo>
                    <a:cubicBezTo>
                      <a:pt x="25" y="36"/>
                      <a:pt x="25" y="36"/>
                      <a:pt x="25" y="36"/>
                    </a:cubicBezTo>
                    <a:cubicBezTo>
                      <a:pt x="26" y="36"/>
                      <a:pt x="27" y="35"/>
                      <a:pt x="27" y="34"/>
                    </a:cubicBezTo>
                    <a:cubicBezTo>
                      <a:pt x="27" y="33"/>
                      <a:pt x="26" y="32"/>
                      <a:pt x="25" y="31"/>
                    </a:cubicBezTo>
                    <a:cubicBezTo>
                      <a:pt x="8" y="19"/>
                      <a:pt x="8" y="19"/>
                      <a:pt x="8" y="19"/>
                    </a:cubicBezTo>
                    <a:cubicBezTo>
                      <a:pt x="8" y="19"/>
                      <a:pt x="8" y="19"/>
                      <a:pt x="8" y="19"/>
                    </a:cubicBezTo>
                    <a:cubicBezTo>
                      <a:pt x="26" y="31"/>
                      <a:pt x="26" y="31"/>
                      <a:pt x="26" y="31"/>
                    </a:cubicBezTo>
                    <a:cubicBezTo>
                      <a:pt x="26" y="31"/>
                      <a:pt x="27" y="31"/>
                      <a:pt x="27" y="31"/>
                    </a:cubicBezTo>
                    <a:cubicBezTo>
                      <a:pt x="28" y="31"/>
                      <a:pt x="28" y="31"/>
                      <a:pt x="28" y="31"/>
                    </a:cubicBezTo>
                    <a:cubicBezTo>
                      <a:pt x="29" y="31"/>
                      <a:pt x="30" y="30"/>
                      <a:pt x="30" y="29"/>
                    </a:cubicBezTo>
                    <a:cubicBezTo>
                      <a:pt x="34" y="0"/>
                      <a:pt x="34" y="0"/>
                      <a:pt x="34" y="0"/>
                    </a:cubicBezTo>
                    <a:cubicBezTo>
                      <a:pt x="72" y="25"/>
                      <a:pt x="72" y="25"/>
                      <a:pt x="72" y="25"/>
                    </a:cubicBezTo>
                    <a:cubicBezTo>
                      <a:pt x="76" y="63"/>
                      <a:pt x="76" y="63"/>
                      <a:pt x="76" y="63"/>
                    </a:cubicBezTo>
                    <a:cubicBezTo>
                      <a:pt x="76" y="64"/>
                      <a:pt x="76" y="65"/>
                      <a:pt x="77" y="65"/>
                    </a:cubicBezTo>
                    <a:cubicBezTo>
                      <a:pt x="77" y="65"/>
                      <a:pt x="77" y="66"/>
                      <a:pt x="78" y="66"/>
                    </a:cubicBezTo>
                    <a:cubicBezTo>
                      <a:pt x="185" y="138"/>
                      <a:pt x="185" y="138"/>
                      <a:pt x="185" y="138"/>
                    </a:cubicBezTo>
                    <a:lnTo>
                      <a:pt x="185" y="139"/>
                    </a:lnTo>
                    <a:close/>
                  </a:path>
                </a:pathLst>
              </a:custGeom>
              <a:solidFill>
                <a:srgbClr val="7CC7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4" name="Freeform 126">
                <a:extLst>
                  <a:ext uri="{FF2B5EF4-FFF2-40B4-BE49-F238E27FC236}">
                    <a16:creationId xmlns:a16="http://schemas.microsoft.com/office/drawing/2014/main" id="{1018D050-5A45-8F12-3B45-B74DD69902E7}"/>
                  </a:ext>
                </a:extLst>
              </p:cNvPr>
              <p:cNvSpPr>
                <a:spLocks noEditPoints="1"/>
              </p:cNvSpPr>
              <p:nvPr/>
            </p:nvSpPr>
            <p:spPr bwMode="auto">
              <a:xfrm>
                <a:off x="560388" y="3101975"/>
                <a:ext cx="466725" cy="352425"/>
              </a:xfrm>
              <a:custGeom>
                <a:avLst/>
                <a:gdLst>
                  <a:gd name="T0" fmla="*/ 40 w 193"/>
                  <a:gd name="T1" fmla="*/ 8 h 145"/>
                  <a:gd name="T2" fmla="*/ 73 w 193"/>
                  <a:gd name="T3" fmla="*/ 30 h 145"/>
                  <a:gd name="T4" fmla="*/ 77 w 193"/>
                  <a:gd name="T5" fmla="*/ 66 h 145"/>
                  <a:gd name="T6" fmla="*/ 43 w 193"/>
                  <a:gd name="T7" fmla="*/ 76 h 145"/>
                  <a:gd name="T8" fmla="*/ 9 w 193"/>
                  <a:gd name="T9" fmla="*/ 54 h 145"/>
                  <a:gd name="T10" fmla="*/ 31 w 193"/>
                  <a:gd name="T11" fmla="*/ 42 h 145"/>
                  <a:gd name="T12" fmla="*/ 34 w 193"/>
                  <a:gd name="T13" fmla="*/ 37 h 145"/>
                  <a:gd name="T14" fmla="*/ 34 w 193"/>
                  <a:gd name="T15" fmla="*/ 37 h 145"/>
                  <a:gd name="T16" fmla="*/ 34 w 193"/>
                  <a:gd name="T17" fmla="*/ 37 h 145"/>
                  <a:gd name="T18" fmla="*/ 37 w 193"/>
                  <a:gd name="T19" fmla="*/ 32 h 145"/>
                  <a:gd name="T20" fmla="*/ 40 w 193"/>
                  <a:gd name="T21" fmla="*/ 8 h 145"/>
                  <a:gd name="T22" fmla="*/ 38 w 193"/>
                  <a:gd name="T23" fmla="*/ 0 h 145"/>
                  <a:gd name="T24" fmla="*/ 37 w 193"/>
                  <a:gd name="T25" fmla="*/ 0 h 145"/>
                  <a:gd name="T26" fmla="*/ 35 w 193"/>
                  <a:gd name="T27" fmla="*/ 3 h 145"/>
                  <a:gd name="T28" fmla="*/ 31 w 193"/>
                  <a:gd name="T29" fmla="*/ 31 h 145"/>
                  <a:gd name="T30" fmla="*/ 14 w 193"/>
                  <a:gd name="T31" fmla="*/ 20 h 145"/>
                  <a:gd name="T32" fmla="*/ 12 w 193"/>
                  <a:gd name="T33" fmla="*/ 19 h 145"/>
                  <a:gd name="T34" fmla="*/ 9 w 193"/>
                  <a:gd name="T35" fmla="*/ 20 h 145"/>
                  <a:gd name="T36" fmla="*/ 10 w 193"/>
                  <a:gd name="T37" fmla="*/ 25 h 145"/>
                  <a:gd name="T38" fmla="*/ 28 w 193"/>
                  <a:gd name="T39" fmla="*/ 37 h 145"/>
                  <a:gd name="T40" fmla="*/ 2 w 193"/>
                  <a:gd name="T41" fmla="*/ 50 h 145"/>
                  <a:gd name="T42" fmla="*/ 0 w 193"/>
                  <a:gd name="T43" fmla="*/ 53 h 145"/>
                  <a:gd name="T44" fmla="*/ 2 w 193"/>
                  <a:gd name="T45" fmla="*/ 56 h 145"/>
                  <a:gd name="T46" fmla="*/ 41 w 193"/>
                  <a:gd name="T47" fmla="*/ 81 h 145"/>
                  <a:gd name="T48" fmla="*/ 42 w 193"/>
                  <a:gd name="T49" fmla="*/ 82 h 145"/>
                  <a:gd name="T50" fmla="*/ 43 w 193"/>
                  <a:gd name="T51" fmla="*/ 82 h 145"/>
                  <a:gd name="T52" fmla="*/ 80 w 193"/>
                  <a:gd name="T53" fmla="*/ 72 h 145"/>
                  <a:gd name="T54" fmla="*/ 80 w 193"/>
                  <a:gd name="T55" fmla="*/ 72 h 145"/>
                  <a:gd name="T56" fmla="*/ 187 w 193"/>
                  <a:gd name="T57" fmla="*/ 144 h 145"/>
                  <a:gd name="T58" fmla="*/ 189 w 193"/>
                  <a:gd name="T59" fmla="*/ 145 h 145"/>
                  <a:gd name="T60" fmla="*/ 192 w 193"/>
                  <a:gd name="T61" fmla="*/ 143 h 145"/>
                  <a:gd name="T62" fmla="*/ 191 w 193"/>
                  <a:gd name="T63" fmla="*/ 139 h 145"/>
                  <a:gd name="T64" fmla="*/ 83 w 193"/>
                  <a:gd name="T65" fmla="*/ 66 h 145"/>
                  <a:gd name="T66" fmla="*/ 83 w 193"/>
                  <a:gd name="T67" fmla="*/ 66 h 145"/>
                  <a:gd name="T68" fmla="*/ 79 w 193"/>
                  <a:gd name="T69" fmla="*/ 28 h 145"/>
                  <a:gd name="T70" fmla="*/ 78 w 193"/>
                  <a:gd name="T71" fmla="*/ 26 h 145"/>
                  <a:gd name="T72" fmla="*/ 40 w 193"/>
                  <a:gd name="T73" fmla="*/ 0 h 145"/>
                  <a:gd name="T74" fmla="*/ 38 w 193"/>
                  <a:gd name="T75"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3" h="145">
                    <a:moveTo>
                      <a:pt x="40" y="8"/>
                    </a:moveTo>
                    <a:cubicBezTo>
                      <a:pt x="73" y="30"/>
                      <a:pt x="73" y="30"/>
                      <a:pt x="73" y="30"/>
                    </a:cubicBezTo>
                    <a:cubicBezTo>
                      <a:pt x="77" y="66"/>
                      <a:pt x="77" y="66"/>
                      <a:pt x="77" y="66"/>
                    </a:cubicBezTo>
                    <a:cubicBezTo>
                      <a:pt x="43" y="76"/>
                      <a:pt x="43" y="76"/>
                      <a:pt x="43" y="76"/>
                    </a:cubicBezTo>
                    <a:cubicBezTo>
                      <a:pt x="9" y="54"/>
                      <a:pt x="9" y="54"/>
                      <a:pt x="9" y="54"/>
                    </a:cubicBezTo>
                    <a:cubicBezTo>
                      <a:pt x="31" y="42"/>
                      <a:pt x="31" y="42"/>
                      <a:pt x="31" y="42"/>
                    </a:cubicBezTo>
                    <a:cubicBezTo>
                      <a:pt x="32" y="41"/>
                      <a:pt x="34" y="39"/>
                      <a:pt x="34" y="37"/>
                    </a:cubicBezTo>
                    <a:cubicBezTo>
                      <a:pt x="34" y="37"/>
                      <a:pt x="34" y="37"/>
                      <a:pt x="34" y="37"/>
                    </a:cubicBezTo>
                    <a:cubicBezTo>
                      <a:pt x="34" y="37"/>
                      <a:pt x="34" y="37"/>
                      <a:pt x="34" y="37"/>
                    </a:cubicBezTo>
                    <a:cubicBezTo>
                      <a:pt x="36" y="36"/>
                      <a:pt x="37" y="34"/>
                      <a:pt x="37" y="32"/>
                    </a:cubicBezTo>
                    <a:cubicBezTo>
                      <a:pt x="40" y="8"/>
                      <a:pt x="40" y="8"/>
                      <a:pt x="40" y="8"/>
                    </a:cubicBezTo>
                    <a:moveTo>
                      <a:pt x="38" y="0"/>
                    </a:moveTo>
                    <a:cubicBezTo>
                      <a:pt x="38" y="0"/>
                      <a:pt x="37" y="0"/>
                      <a:pt x="37" y="0"/>
                    </a:cubicBezTo>
                    <a:cubicBezTo>
                      <a:pt x="36" y="1"/>
                      <a:pt x="35" y="2"/>
                      <a:pt x="35" y="3"/>
                    </a:cubicBezTo>
                    <a:cubicBezTo>
                      <a:pt x="31" y="31"/>
                      <a:pt x="31" y="31"/>
                      <a:pt x="31" y="31"/>
                    </a:cubicBezTo>
                    <a:cubicBezTo>
                      <a:pt x="14" y="20"/>
                      <a:pt x="14" y="20"/>
                      <a:pt x="14" y="20"/>
                    </a:cubicBezTo>
                    <a:cubicBezTo>
                      <a:pt x="13" y="19"/>
                      <a:pt x="13" y="19"/>
                      <a:pt x="12" y="19"/>
                    </a:cubicBezTo>
                    <a:cubicBezTo>
                      <a:pt x="11" y="19"/>
                      <a:pt x="10" y="20"/>
                      <a:pt x="9" y="20"/>
                    </a:cubicBezTo>
                    <a:cubicBezTo>
                      <a:pt x="8" y="22"/>
                      <a:pt x="9" y="24"/>
                      <a:pt x="10" y="25"/>
                    </a:cubicBezTo>
                    <a:cubicBezTo>
                      <a:pt x="28" y="37"/>
                      <a:pt x="28" y="37"/>
                      <a:pt x="28" y="37"/>
                    </a:cubicBezTo>
                    <a:cubicBezTo>
                      <a:pt x="2" y="50"/>
                      <a:pt x="2" y="50"/>
                      <a:pt x="2" y="50"/>
                    </a:cubicBezTo>
                    <a:cubicBezTo>
                      <a:pt x="1" y="51"/>
                      <a:pt x="0" y="52"/>
                      <a:pt x="0" y="53"/>
                    </a:cubicBezTo>
                    <a:cubicBezTo>
                      <a:pt x="0" y="54"/>
                      <a:pt x="1" y="55"/>
                      <a:pt x="2" y="56"/>
                    </a:cubicBezTo>
                    <a:cubicBezTo>
                      <a:pt x="41" y="81"/>
                      <a:pt x="41" y="81"/>
                      <a:pt x="41" y="81"/>
                    </a:cubicBezTo>
                    <a:cubicBezTo>
                      <a:pt x="41" y="82"/>
                      <a:pt x="42" y="82"/>
                      <a:pt x="42" y="82"/>
                    </a:cubicBezTo>
                    <a:cubicBezTo>
                      <a:pt x="43" y="82"/>
                      <a:pt x="43" y="82"/>
                      <a:pt x="43" y="82"/>
                    </a:cubicBezTo>
                    <a:cubicBezTo>
                      <a:pt x="80" y="72"/>
                      <a:pt x="80" y="72"/>
                      <a:pt x="80" y="72"/>
                    </a:cubicBezTo>
                    <a:cubicBezTo>
                      <a:pt x="80" y="72"/>
                      <a:pt x="80" y="72"/>
                      <a:pt x="80" y="72"/>
                    </a:cubicBezTo>
                    <a:cubicBezTo>
                      <a:pt x="187" y="144"/>
                      <a:pt x="187" y="144"/>
                      <a:pt x="187" y="144"/>
                    </a:cubicBezTo>
                    <a:cubicBezTo>
                      <a:pt x="188" y="144"/>
                      <a:pt x="188" y="145"/>
                      <a:pt x="189" y="145"/>
                    </a:cubicBezTo>
                    <a:cubicBezTo>
                      <a:pt x="190" y="145"/>
                      <a:pt x="191" y="144"/>
                      <a:pt x="192" y="143"/>
                    </a:cubicBezTo>
                    <a:cubicBezTo>
                      <a:pt x="193" y="142"/>
                      <a:pt x="192" y="140"/>
                      <a:pt x="191" y="139"/>
                    </a:cubicBezTo>
                    <a:cubicBezTo>
                      <a:pt x="83" y="66"/>
                      <a:pt x="83" y="66"/>
                      <a:pt x="83" y="66"/>
                    </a:cubicBezTo>
                    <a:cubicBezTo>
                      <a:pt x="83" y="66"/>
                      <a:pt x="83" y="66"/>
                      <a:pt x="83" y="66"/>
                    </a:cubicBezTo>
                    <a:cubicBezTo>
                      <a:pt x="79" y="28"/>
                      <a:pt x="79" y="28"/>
                      <a:pt x="79" y="28"/>
                    </a:cubicBezTo>
                    <a:cubicBezTo>
                      <a:pt x="79" y="27"/>
                      <a:pt x="79" y="26"/>
                      <a:pt x="78" y="26"/>
                    </a:cubicBezTo>
                    <a:cubicBezTo>
                      <a:pt x="40" y="0"/>
                      <a:pt x="40" y="0"/>
                      <a:pt x="40" y="0"/>
                    </a:cubicBezTo>
                    <a:cubicBezTo>
                      <a:pt x="39" y="0"/>
                      <a:pt x="39" y="0"/>
                      <a:pt x="3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spTree>
    <p:extLst>
      <p:ext uri="{BB962C8B-B14F-4D97-AF65-F5344CB8AC3E}">
        <p14:creationId xmlns:p14="http://schemas.microsoft.com/office/powerpoint/2010/main" val="1484099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C19AD-B466-AC93-0FFE-8CFA54A1847F}"/>
              </a:ext>
            </a:extLst>
          </p:cNvPr>
          <p:cNvSpPr>
            <a:spLocks noGrp="1"/>
          </p:cNvSpPr>
          <p:nvPr>
            <p:ph type="title"/>
          </p:nvPr>
        </p:nvSpPr>
        <p:spPr/>
        <p:txBody>
          <a:bodyPr/>
          <a:lstStyle/>
          <a:p>
            <a:r>
              <a:rPr lang="en-GB" dirty="0"/>
              <a:t>AXA World Funds – US Credit Short Duration IG</a:t>
            </a:r>
          </a:p>
        </p:txBody>
      </p:sp>
      <p:sp>
        <p:nvSpPr>
          <p:cNvPr id="3" name="Text Placeholder 2">
            <a:extLst>
              <a:ext uri="{FF2B5EF4-FFF2-40B4-BE49-F238E27FC236}">
                <a16:creationId xmlns:a16="http://schemas.microsoft.com/office/drawing/2014/main" id="{3B53035D-D125-1D4B-DEE0-0AF11A0190B8}"/>
              </a:ext>
            </a:extLst>
          </p:cNvPr>
          <p:cNvSpPr>
            <a:spLocks noGrp="1"/>
          </p:cNvSpPr>
          <p:nvPr>
            <p:ph type="body" sz="quarter" idx="10"/>
          </p:nvPr>
        </p:nvSpPr>
        <p:spPr/>
        <p:txBody>
          <a:bodyPr/>
          <a:lstStyle/>
          <a:p>
            <a:r>
              <a:rPr lang="en-GB" dirty="0"/>
              <a:t>US Investment grade corporate bonds</a:t>
            </a:r>
          </a:p>
        </p:txBody>
      </p:sp>
      <p:sp>
        <p:nvSpPr>
          <p:cNvPr id="4" name="Content Placeholder 3">
            <a:extLst>
              <a:ext uri="{FF2B5EF4-FFF2-40B4-BE49-F238E27FC236}">
                <a16:creationId xmlns:a16="http://schemas.microsoft.com/office/drawing/2014/main" id="{58F945CD-B7DF-3104-C555-F088CD1807BB}"/>
              </a:ext>
            </a:extLst>
          </p:cNvPr>
          <p:cNvSpPr>
            <a:spLocks noGrp="1"/>
          </p:cNvSpPr>
          <p:nvPr>
            <p:ph sz="quarter" idx="13"/>
          </p:nvPr>
        </p:nvSpPr>
        <p:spPr>
          <a:xfrm>
            <a:off x="452967" y="1323812"/>
            <a:ext cx="11272308" cy="300036"/>
          </a:xfrm>
        </p:spPr>
        <p:txBody>
          <a:bodyPr/>
          <a:lstStyle/>
          <a:p>
            <a:r>
              <a:rPr lang="en-US" sz="2000" cap="none" dirty="0">
                <a:solidFill>
                  <a:schemeClr val="tx2"/>
                </a:solidFill>
                <a:latin typeface="+mj-lt"/>
              </a:rPr>
              <a:t>Performance of institutional class I CAP USD shares shown for illustration purposes only*</a:t>
            </a:r>
            <a:endParaRPr lang="en-GB" sz="2000" cap="none" dirty="0">
              <a:solidFill>
                <a:schemeClr val="tx2"/>
              </a:solidFill>
              <a:latin typeface="+mj-lt"/>
            </a:endParaRPr>
          </a:p>
        </p:txBody>
      </p:sp>
      <p:sp>
        <p:nvSpPr>
          <p:cNvPr id="5" name="Text Placeholder 4">
            <a:extLst>
              <a:ext uri="{FF2B5EF4-FFF2-40B4-BE49-F238E27FC236}">
                <a16:creationId xmlns:a16="http://schemas.microsoft.com/office/drawing/2014/main" id="{7410F494-E4DD-291A-115C-32517A3293B8}"/>
              </a:ext>
            </a:extLst>
          </p:cNvPr>
          <p:cNvSpPr>
            <a:spLocks noGrp="1"/>
          </p:cNvSpPr>
          <p:nvPr>
            <p:ph type="body" sz="quarter" idx="12"/>
          </p:nvPr>
        </p:nvSpPr>
        <p:spPr/>
        <p:txBody>
          <a:bodyPr/>
          <a:lstStyle/>
          <a:p>
            <a:r>
              <a:rPr lang="en-GB" dirty="0"/>
              <a:t>Source: BNPP AM. *Performance of representative institutional class I CAP USD shares shown for illustration purposes only. Retail investors cannot invest in such class. A dedicated Retail share class (UA CAP USD) was launched on July 1st, 2024. The two share classes have substantially the same features such as investment process and objectives, investment management team and the asset selection procedures in place. The results portrayed relate only to the I CAP USD class and are not indicative of the future performance of the UA CAP USD Class. ** Source: fund Factsheet. Performance shown net of fees is calculated after the deduction of all management fees and using the UA CAP USD fees. Return may increase or decrease as a result of currency fluctuations. Returns assume the reinvestment of distributions. The value of investments may fall as well as rise and you may not get back the full amount invested. Past performance is not indicative of future results. The fund is actively managed without reference to any benchmark.</a:t>
            </a:r>
          </a:p>
        </p:txBody>
      </p:sp>
      <p:sp>
        <p:nvSpPr>
          <p:cNvPr id="6" name="Text Placeholder 5">
            <a:extLst>
              <a:ext uri="{FF2B5EF4-FFF2-40B4-BE49-F238E27FC236}">
                <a16:creationId xmlns:a16="http://schemas.microsoft.com/office/drawing/2014/main" id="{69F41175-ADE2-6421-F1C5-2F3084C47958}"/>
              </a:ext>
            </a:extLst>
          </p:cNvPr>
          <p:cNvSpPr>
            <a:spLocks noGrp="1"/>
          </p:cNvSpPr>
          <p:nvPr>
            <p:ph type="body" sz="quarter" idx="11"/>
          </p:nvPr>
        </p:nvSpPr>
        <p:spPr/>
        <p:txBody>
          <a:bodyPr/>
          <a:lstStyle/>
          <a:p>
            <a:r>
              <a:rPr lang="en-GB" dirty="0"/>
              <a:t>AXA WF US Credit short duration IG</a:t>
            </a:r>
          </a:p>
        </p:txBody>
      </p:sp>
      <p:graphicFrame>
        <p:nvGraphicFramePr>
          <p:cNvPr id="28" name="Table 27">
            <a:extLst>
              <a:ext uri="{FF2B5EF4-FFF2-40B4-BE49-F238E27FC236}">
                <a16:creationId xmlns:a16="http://schemas.microsoft.com/office/drawing/2014/main" id="{05004E7F-8235-34C9-76BF-76B129AD0CC6}"/>
              </a:ext>
            </a:extLst>
          </p:cNvPr>
          <p:cNvGraphicFramePr>
            <a:graphicFrameLocks noGrp="1"/>
          </p:cNvGraphicFramePr>
          <p:nvPr>
            <p:custDataLst>
              <p:tags r:id="rId1"/>
            </p:custDataLst>
            <p:extLst>
              <p:ext uri="{D42A27DB-BD31-4B8C-83A1-F6EECF244321}">
                <p14:modId xmlns:p14="http://schemas.microsoft.com/office/powerpoint/2010/main" val="2355215224"/>
              </p:ext>
            </p:extLst>
          </p:nvPr>
        </p:nvGraphicFramePr>
        <p:xfrm>
          <a:off x="440863" y="1806235"/>
          <a:ext cx="8783281" cy="1072193"/>
        </p:xfrm>
        <a:graphic>
          <a:graphicData uri="http://schemas.openxmlformats.org/drawingml/2006/table">
            <a:tbl>
              <a:tblPr>
                <a:tableStyleId>{5C22544A-7EE6-4342-B048-85BDC9FD1C3A}</a:tableStyleId>
              </a:tblPr>
              <a:tblGrid>
                <a:gridCol w="2881676">
                  <a:extLst>
                    <a:ext uri="{9D8B030D-6E8A-4147-A177-3AD203B41FA5}">
                      <a16:colId xmlns:a16="http://schemas.microsoft.com/office/drawing/2014/main" val="2086016763"/>
                    </a:ext>
                  </a:extLst>
                </a:gridCol>
                <a:gridCol w="1582154">
                  <a:extLst>
                    <a:ext uri="{9D8B030D-6E8A-4147-A177-3AD203B41FA5}">
                      <a16:colId xmlns:a16="http://schemas.microsoft.com/office/drawing/2014/main" val="3710790442"/>
                    </a:ext>
                  </a:extLst>
                </a:gridCol>
                <a:gridCol w="888274">
                  <a:extLst>
                    <a:ext uri="{9D8B030D-6E8A-4147-A177-3AD203B41FA5}">
                      <a16:colId xmlns:a16="http://schemas.microsoft.com/office/drawing/2014/main" val="3216647901"/>
                    </a:ext>
                  </a:extLst>
                </a:gridCol>
                <a:gridCol w="792480">
                  <a:extLst>
                    <a:ext uri="{9D8B030D-6E8A-4147-A177-3AD203B41FA5}">
                      <a16:colId xmlns:a16="http://schemas.microsoft.com/office/drawing/2014/main" val="3064800285"/>
                    </a:ext>
                  </a:extLst>
                </a:gridCol>
                <a:gridCol w="818606">
                  <a:extLst>
                    <a:ext uri="{9D8B030D-6E8A-4147-A177-3AD203B41FA5}">
                      <a16:colId xmlns:a16="http://schemas.microsoft.com/office/drawing/2014/main" val="2619632156"/>
                    </a:ext>
                  </a:extLst>
                </a:gridCol>
                <a:gridCol w="853440">
                  <a:extLst>
                    <a:ext uri="{9D8B030D-6E8A-4147-A177-3AD203B41FA5}">
                      <a16:colId xmlns:a16="http://schemas.microsoft.com/office/drawing/2014/main" val="1329877770"/>
                    </a:ext>
                  </a:extLst>
                </a:gridCol>
                <a:gridCol w="966651">
                  <a:extLst>
                    <a:ext uri="{9D8B030D-6E8A-4147-A177-3AD203B41FA5}">
                      <a16:colId xmlns:a16="http://schemas.microsoft.com/office/drawing/2014/main" val="3730073109"/>
                    </a:ext>
                  </a:extLst>
                </a:gridCol>
              </a:tblGrid>
              <a:tr h="283943">
                <a:tc rowSpan="3">
                  <a:txBody>
                    <a:bodyPr/>
                    <a:lstStyle/>
                    <a:p>
                      <a:pPr algn="l" fontAlgn="b"/>
                      <a:endParaRPr lang="en-GB" sz="1000" b="0" i="0" u="none" strike="noStrike" dirty="0">
                        <a:solidFill>
                          <a:srgbClr val="000000"/>
                        </a:solidFill>
                        <a:effectLst/>
                        <a:latin typeface="Arial Narrow" panose="020B0606020202030204" pitchFamily="34" charset="0"/>
                      </a:endParaRPr>
                    </a:p>
                  </a:txBody>
                  <a:tcPr marL="6350" marR="6350" marT="6350" marB="0" anchor="b">
                    <a:lnL w="12700" cmpd="sng">
                      <a:noFill/>
                    </a:lnL>
                    <a:lnR w="9525" cap="flat" cmpd="sng" algn="ctr">
                      <a:solidFill>
                        <a:schemeClr val="bg1"/>
                      </a:solidFill>
                      <a:prstDash val="solid"/>
                      <a:round/>
                      <a:headEnd type="none" w="med" len="med"/>
                      <a:tailEnd type="none" w="med" len="med"/>
                    </a:lnR>
                    <a:lnT w="12700" cmpd="sng">
                      <a:noFill/>
                    </a:lnT>
                    <a:lnTlToBr w="12700" cmpd="sng">
                      <a:noFill/>
                      <a:prstDash val="solid"/>
                    </a:lnTlToBr>
                    <a:lnBlToTr w="12700" cmpd="sng">
                      <a:noFill/>
                      <a:prstDash val="solid"/>
                    </a:lnBlToTr>
                    <a:solidFill>
                      <a:schemeClr val="accent4"/>
                    </a:solidFill>
                  </a:tcPr>
                </a:tc>
                <a:tc>
                  <a:txBody>
                    <a:bodyPr/>
                    <a:lstStyle/>
                    <a:p>
                      <a:pPr algn="ctr" fontAlgn="b"/>
                      <a:r>
                        <a:rPr lang="en-GB" sz="1100" b="1" i="0" u="none" strike="noStrike" dirty="0">
                          <a:solidFill>
                            <a:schemeClr val="bg1"/>
                          </a:solidFill>
                          <a:effectLst/>
                          <a:latin typeface="Arial Narrow" panose="020B0606020202030204" pitchFamily="34" charset="0"/>
                        </a:rPr>
                        <a:t>Cumulative Returns</a:t>
                      </a:r>
                    </a:p>
                    <a:p>
                      <a:pPr algn="ctr" fontAlgn="b"/>
                      <a:r>
                        <a:rPr lang="en-GB" sz="1100" b="1" i="0" u="none" strike="noStrike" dirty="0">
                          <a:solidFill>
                            <a:schemeClr val="bg1"/>
                          </a:solidFill>
                          <a:effectLst/>
                          <a:latin typeface="Arial Narrow" panose="020B0606020202030204" pitchFamily="34" charset="0"/>
                        </a:rPr>
                        <a:t>(net of fees)</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gridSpan="5">
                  <a:txBody>
                    <a:bodyPr/>
                    <a:lstStyle/>
                    <a:p>
                      <a:pPr algn="ctr" fontAlgn="b"/>
                      <a:r>
                        <a:rPr lang="en-GB" sz="1100" b="1" u="none" strike="noStrike" dirty="0">
                          <a:solidFill>
                            <a:schemeClr val="bg1"/>
                          </a:solidFill>
                          <a:effectLst/>
                          <a:latin typeface="Arial Narrow" panose="020B0606020202030204" pitchFamily="34" charset="0"/>
                        </a:rPr>
                        <a:t>Annualized Returns (net of fees as at March 31, 2026)</a:t>
                      </a:r>
                      <a:endParaRPr lang="en-GB" sz="1100" b="1" i="0" u="none" strike="noStrike" dirty="0">
                        <a:solidFill>
                          <a:schemeClr val="bg1"/>
                        </a:solidFill>
                        <a:effectLst/>
                        <a:latin typeface="Arial Narrow" panose="020B0606020202030204" pitchFamily="34" charset="0"/>
                      </a:endParaRPr>
                    </a:p>
                  </a:txBody>
                  <a:tcPr marL="6350" marR="6350" marT="6350" marB="0" anchor="ctr">
                    <a:lnL w="9525"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79178705"/>
                  </a:ext>
                </a:extLst>
              </a:tr>
              <a:tr h="177465">
                <a:tc vMerge="1">
                  <a:txBody>
                    <a:bodyPr/>
                    <a:lstStyle/>
                    <a:p>
                      <a:pPr algn="r" fontAlgn="t"/>
                      <a:endParaRPr lang="en-GB" sz="1000" b="1" i="0" u="none" strike="noStrike" dirty="0">
                        <a:solidFill>
                          <a:schemeClr val="bg1"/>
                        </a:solidFill>
                        <a:effectLst/>
                        <a:latin typeface="Arial Narrow" panose="020B0606020202030204" pitchFamily="34" charset="0"/>
                      </a:endParaRPr>
                    </a:p>
                  </a:txBody>
                  <a:tcPr marL="6350" marR="72000" marT="6350" marB="0" anchor="ctr">
                    <a:lnL w="12700" cmpd="sng">
                      <a:noFill/>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rowSpan="2">
                  <a:txBody>
                    <a:bodyPr/>
                    <a:lstStyle/>
                    <a:p>
                      <a:pPr algn="ctr" fontAlgn="b"/>
                      <a:r>
                        <a:rPr lang="en-GB" sz="1100" b="1" u="none" strike="noStrike" dirty="0">
                          <a:solidFill>
                            <a:schemeClr val="bg1"/>
                          </a:solidFill>
                          <a:effectLst/>
                          <a:latin typeface="Arial Narrow" panose="020B0606020202030204" pitchFamily="34" charset="0"/>
                        </a:rPr>
                        <a:t>YTD</a:t>
                      </a:r>
                    </a:p>
                    <a:p>
                      <a:pPr algn="ctr" fontAlgn="b"/>
                      <a:r>
                        <a:rPr lang="en-GB" sz="1100" b="1" u="none" strike="noStrike" dirty="0">
                          <a:solidFill>
                            <a:schemeClr val="bg1"/>
                          </a:solidFill>
                          <a:effectLst/>
                          <a:latin typeface="Arial Narrow" panose="020B0606020202030204" pitchFamily="34" charset="0"/>
                        </a:rPr>
                        <a:t>(31/12/2025 – 31/03/2026)</a:t>
                      </a: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1</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3</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5</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10</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Since</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12700" cmpd="sng">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01451932"/>
                  </a:ext>
                </a:extLst>
              </a:tr>
              <a:tr h="177465">
                <a:tc vMerge="1">
                  <a:txBody>
                    <a:bodyPr/>
                    <a:lstStyle/>
                    <a:p>
                      <a:endParaRPr lang="en-GB"/>
                    </a:p>
                  </a:txBody>
                  <a:tcPr/>
                </a:tc>
                <a:tc vMerge="1">
                  <a:txBody>
                    <a:bodyPr/>
                    <a:lstStyle/>
                    <a:p>
                      <a:endParaRPr dirty="0"/>
                    </a:p>
                  </a:txBody>
                  <a:tcPr marL="6350" marR="6350" marT="6350" marB="0" anchor="b">
                    <a:lnL w="6350" cap="flat" cmpd="sng" algn="ctr">
                      <a:solidFill>
                        <a:schemeClr val="bg1"/>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year</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year</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year</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year</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en-GB" sz="1100" b="1" u="none" strike="noStrike" dirty="0">
                          <a:solidFill>
                            <a:schemeClr val="bg1"/>
                          </a:solidFill>
                          <a:effectLst/>
                          <a:latin typeface="Arial Narrow" panose="020B0606020202030204" pitchFamily="34" charset="0"/>
                        </a:rPr>
                        <a:t>Inception</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12700" cmpd="sng">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921519468"/>
                  </a:ext>
                </a:extLst>
              </a:tr>
              <a:tr h="375633">
                <a:tc>
                  <a:txBody>
                    <a:bodyPr/>
                    <a:lstStyle/>
                    <a:p>
                      <a:pPr algn="r" fontAlgn="ctr"/>
                      <a:r>
                        <a:rPr lang="en-GB" sz="1100" b="1" u="none" strike="noStrike" dirty="0">
                          <a:solidFill>
                            <a:schemeClr val="tx1"/>
                          </a:solidFill>
                          <a:effectLst/>
                          <a:latin typeface="Arial Narrow" panose="020B0606020202030204" pitchFamily="34" charset="0"/>
                        </a:rPr>
                        <a:t>AXA World Funds - US Credit Short Duration IG **</a:t>
                      </a:r>
                      <a:endParaRPr lang="en-GB" sz="1100" b="1" i="0" u="none" strike="noStrike" dirty="0">
                        <a:solidFill>
                          <a:schemeClr val="tx1"/>
                        </a:solidFill>
                        <a:effectLst/>
                        <a:latin typeface="Arial Narrow" panose="020B0606020202030204" pitchFamily="34" charset="0"/>
                      </a:endParaRPr>
                    </a:p>
                  </a:txBody>
                  <a:tcPr marL="6350" marR="72000" marT="6350" marB="0" anchor="ctr">
                    <a:lnL w="12700" cmpd="sng">
                      <a:noFill/>
                    </a:lnL>
                    <a:lnR w="9525" cap="flat" cmpd="sng" algn="ctr">
                      <a:solidFill>
                        <a:schemeClr val="bg1"/>
                      </a:solidFill>
                      <a:prstDash val="solid"/>
                      <a:round/>
                      <a:headEnd type="none" w="med" len="med"/>
                      <a:tailEnd type="none" w="med" len="med"/>
                    </a:lnR>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0.29</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4.47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5.34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2.68</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2.81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2.52</a:t>
                      </a:r>
                    </a:p>
                  </a:txBody>
                  <a:tcPr marL="6350" marR="6350" marT="6350" marB="0" anchor="ctr">
                    <a:lnL w="9525" cap="flat" cmpd="sng" algn="ctr">
                      <a:solidFill>
                        <a:schemeClr val="bg1"/>
                      </a:solidFill>
                      <a:prstDash val="solid"/>
                      <a:round/>
                      <a:headEnd type="none" w="med" len="med"/>
                      <a:tailEnd type="none" w="med" len="med"/>
                    </a:lnL>
                    <a:lnR w="12700" cmpd="sng">
                      <a:noFill/>
                    </a:lnR>
                    <a:lnT w="9525" cap="flat" cmpd="sng" algn="ctr">
                      <a:solidFill>
                        <a:schemeClr val="bg1"/>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0623852"/>
                  </a:ext>
                </a:extLst>
              </a:tr>
            </a:tbl>
          </a:graphicData>
        </a:graphic>
      </p:graphicFrame>
      <p:graphicFrame>
        <p:nvGraphicFramePr>
          <p:cNvPr id="29" name="Table 28">
            <a:extLst>
              <a:ext uri="{FF2B5EF4-FFF2-40B4-BE49-F238E27FC236}">
                <a16:creationId xmlns:a16="http://schemas.microsoft.com/office/drawing/2014/main" id="{2BA3C45F-78AF-C975-B1A9-28445A5BB177}"/>
              </a:ext>
            </a:extLst>
          </p:cNvPr>
          <p:cNvGraphicFramePr>
            <a:graphicFrameLocks noGrp="1"/>
          </p:cNvGraphicFramePr>
          <p:nvPr>
            <p:custDataLst>
              <p:tags r:id="rId2"/>
            </p:custDataLst>
            <p:extLst>
              <p:ext uri="{D42A27DB-BD31-4B8C-83A1-F6EECF244321}">
                <p14:modId xmlns:p14="http://schemas.microsoft.com/office/powerpoint/2010/main" val="4155084696"/>
              </p:ext>
            </p:extLst>
          </p:nvPr>
        </p:nvGraphicFramePr>
        <p:xfrm>
          <a:off x="435617" y="4200532"/>
          <a:ext cx="8841600" cy="1193239"/>
        </p:xfrm>
        <a:graphic>
          <a:graphicData uri="http://schemas.openxmlformats.org/drawingml/2006/table">
            <a:tbl>
              <a:tblPr>
                <a:tableStyleId>{5C22544A-7EE6-4342-B048-85BDC9FD1C3A}</a:tableStyleId>
              </a:tblPr>
              <a:tblGrid>
                <a:gridCol w="2880000">
                  <a:extLst>
                    <a:ext uri="{9D8B030D-6E8A-4147-A177-3AD203B41FA5}">
                      <a16:colId xmlns:a16="http://schemas.microsoft.com/office/drawing/2014/main" val="3340855054"/>
                    </a:ext>
                  </a:extLst>
                </a:gridCol>
                <a:gridCol w="496800">
                  <a:extLst>
                    <a:ext uri="{9D8B030D-6E8A-4147-A177-3AD203B41FA5}">
                      <a16:colId xmlns:a16="http://schemas.microsoft.com/office/drawing/2014/main" val="767543941"/>
                    </a:ext>
                  </a:extLst>
                </a:gridCol>
                <a:gridCol w="496800">
                  <a:extLst>
                    <a:ext uri="{9D8B030D-6E8A-4147-A177-3AD203B41FA5}">
                      <a16:colId xmlns:a16="http://schemas.microsoft.com/office/drawing/2014/main" val="1859260310"/>
                    </a:ext>
                  </a:extLst>
                </a:gridCol>
                <a:gridCol w="496800">
                  <a:extLst>
                    <a:ext uri="{9D8B030D-6E8A-4147-A177-3AD203B41FA5}">
                      <a16:colId xmlns:a16="http://schemas.microsoft.com/office/drawing/2014/main" val="3017276438"/>
                    </a:ext>
                  </a:extLst>
                </a:gridCol>
                <a:gridCol w="496800">
                  <a:extLst>
                    <a:ext uri="{9D8B030D-6E8A-4147-A177-3AD203B41FA5}">
                      <a16:colId xmlns:a16="http://schemas.microsoft.com/office/drawing/2014/main" val="4045967864"/>
                    </a:ext>
                  </a:extLst>
                </a:gridCol>
                <a:gridCol w="496800">
                  <a:extLst>
                    <a:ext uri="{9D8B030D-6E8A-4147-A177-3AD203B41FA5}">
                      <a16:colId xmlns:a16="http://schemas.microsoft.com/office/drawing/2014/main" val="2759301585"/>
                    </a:ext>
                  </a:extLst>
                </a:gridCol>
                <a:gridCol w="496800">
                  <a:extLst>
                    <a:ext uri="{9D8B030D-6E8A-4147-A177-3AD203B41FA5}">
                      <a16:colId xmlns:a16="http://schemas.microsoft.com/office/drawing/2014/main" val="396339460"/>
                    </a:ext>
                  </a:extLst>
                </a:gridCol>
                <a:gridCol w="496800">
                  <a:extLst>
                    <a:ext uri="{9D8B030D-6E8A-4147-A177-3AD203B41FA5}">
                      <a16:colId xmlns:a16="http://schemas.microsoft.com/office/drawing/2014/main" val="869028769"/>
                    </a:ext>
                  </a:extLst>
                </a:gridCol>
                <a:gridCol w="496800">
                  <a:extLst>
                    <a:ext uri="{9D8B030D-6E8A-4147-A177-3AD203B41FA5}">
                      <a16:colId xmlns:a16="http://schemas.microsoft.com/office/drawing/2014/main" val="3043873226"/>
                    </a:ext>
                  </a:extLst>
                </a:gridCol>
                <a:gridCol w="496800">
                  <a:extLst>
                    <a:ext uri="{9D8B030D-6E8A-4147-A177-3AD203B41FA5}">
                      <a16:colId xmlns:a16="http://schemas.microsoft.com/office/drawing/2014/main" val="212083417"/>
                    </a:ext>
                  </a:extLst>
                </a:gridCol>
                <a:gridCol w="496800">
                  <a:extLst>
                    <a:ext uri="{9D8B030D-6E8A-4147-A177-3AD203B41FA5}">
                      <a16:colId xmlns:a16="http://schemas.microsoft.com/office/drawing/2014/main" val="836958382"/>
                    </a:ext>
                  </a:extLst>
                </a:gridCol>
                <a:gridCol w="496800">
                  <a:extLst>
                    <a:ext uri="{9D8B030D-6E8A-4147-A177-3AD203B41FA5}">
                      <a16:colId xmlns:a16="http://schemas.microsoft.com/office/drawing/2014/main" val="446956571"/>
                    </a:ext>
                  </a:extLst>
                </a:gridCol>
                <a:gridCol w="496800">
                  <a:extLst>
                    <a:ext uri="{9D8B030D-6E8A-4147-A177-3AD203B41FA5}">
                      <a16:colId xmlns:a16="http://schemas.microsoft.com/office/drawing/2014/main" val="2197029757"/>
                    </a:ext>
                  </a:extLst>
                </a:gridCol>
              </a:tblGrid>
              <a:tr h="288000">
                <a:tc rowSpan="2">
                  <a:txBody>
                    <a:bodyPr/>
                    <a:lstStyle/>
                    <a:p>
                      <a:pPr algn="ctr" fontAlgn="b"/>
                      <a:endParaRPr lang="en-GB" sz="1000" b="1" i="0" u="none" strike="noStrike" dirty="0">
                        <a:solidFill>
                          <a:schemeClr val="bg1"/>
                        </a:solidFill>
                        <a:effectLst/>
                        <a:latin typeface="Arial Narrow" panose="020B0606020202030204" pitchFamily="34" charset="0"/>
                      </a:endParaRPr>
                    </a:p>
                  </a:txBody>
                  <a:tcPr marL="6126" marR="6126" marT="6126" marB="0" anchor="b">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solidFill>
                      <a:schemeClr val="accent1"/>
                    </a:solidFill>
                  </a:tcPr>
                </a:tc>
                <a:tc gridSpan="12">
                  <a:txBody>
                    <a:bodyPr/>
                    <a:lstStyle/>
                    <a:p>
                      <a:pPr algn="ctr" fontAlgn="b"/>
                      <a:r>
                        <a:rPr lang="en-GB" sz="1100" b="1" u="none" strike="noStrike" dirty="0">
                          <a:solidFill>
                            <a:schemeClr val="bg1"/>
                          </a:solidFill>
                          <a:effectLst/>
                          <a:latin typeface="Arial Narrow" panose="020B0606020202030204" pitchFamily="34" charset="0"/>
                        </a:rPr>
                        <a:t>Calendar Year Returns (net of fees)</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solidFill>
                      <a:schemeClr val="accent1"/>
                    </a:solidFill>
                  </a:tcPr>
                </a:tc>
                <a:tc hMerge="1">
                  <a:txBody>
                    <a:bodyPr/>
                    <a:lstStyle/>
                    <a:p>
                      <a:endParaRPr lang="en-GB"/>
                    </a:p>
                  </a:txBody>
                  <a:tcPr/>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126" marR="6126" marT="6126" marB="0" anchor="b"/>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126" marR="6126" marT="6126" marB="0" anchor="b"/>
                </a:tc>
                <a:tc hMerge="1">
                  <a:txBody>
                    <a:bodyPr/>
                    <a:lstStyle/>
                    <a:p>
                      <a:pPr algn="ctr" fontAlgn="b"/>
                      <a:endParaRPr lang="en-GB" sz="1000" b="1" i="0" u="none" strike="noStrike" dirty="0">
                        <a:solidFill>
                          <a:schemeClr val="bg1"/>
                        </a:solidFill>
                        <a:effectLst/>
                        <a:latin typeface="Calibri" panose="020F0502020204030204" pitchFamily="34" charset="0"/>
                      </a:endParaRPr>
                    </a:p>
                  </a:txBody>
                  <a:tcPr marL="6126" marR="6126" marT="6126" marB="0" anchor="ctr">
                    <a:lnB w="635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783731933"/>
                  </a:ext>
                </a:extLst>
              </a:tr>
              <a:tr h="360000">
                <a:tc vMerge="1">
                  <a:txBody>
                    <a:bodyPr/>
                    <a:lstStyle/>
                    <a:p>
                      <a:pPr algn="r" fontAlgn="t"/>
                      <a:endParaRPr lang="en-GB" sz="1000" b="1" i="0" u="none" strike="noStrike" dirty="0">
                        <a:solidFill>
                          <a:schemeClr val="bg1"/>
                        </a:solidFill>
                        <a:effectLst/>
                        <a:latin typeface="Arial Narrow" panose="020B0606020202030204" pitchFamily="34" charset="0"/>
                      </a:endParaRPr>
                    </a:p>
                  </a:txBody>
                  <a:tcPr marL="6126" marR="72000" marT="6126"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2014</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2015</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2016</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2017</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2018</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2019</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2020</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2021</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2022</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u="none" strike="noStrike" dirty="0">
                          <a:solidFill>
                            <a:schemeClr val="bg1"/>
                          </a:solidFill>
                          <a:effectLst/>
                          <a:latin typeface="Arial Narrow" panose="020B0606020202030204" pitchFamily="34" charset="0"/>
                        </a:rPr>
                        <a:t>2023</a:t>
                      </a:r>
                      <a:endParaRPr lang="en-GB" sz="1100" b="1" i="0" u="none" strike="noStrike" dirty="0">
                        <a:solidFill>
                          <a:schemeClr val="bg1"/>
                        </a:solidFill>
                        <a:effectLst/>
                        <a:latin typeface="Arial Narrow" panose="020B0606020202030204" pitchFamily="34" charset="0"/>
                      </a:endParaRP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i="0" u="none" strike="noStrike" dirty="0">
                          <a:solidFill>
                            <a:schemeClr val="bg1"/>
                          </a:solidFill>
                          <a:effectLst/>
                          <a:latin typeface="Arial Narrow" panose="020B0606020202030204" pitchFamily="34" charset="0"/>
                        </a:rPr>
                        <a:t>2024</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en-GB" sz="1100" b="1" i="0" u="none" strike="noStrike" dirty="0">
                          <a:solidFill>
                            <a:schemeClr val="bg1"/>
                          </a:solidFill>
                          <a:effectLst/>
                          <a:latin typeface="Arial Narrow" panose="020B0606020202030204" pitchFamily="34" charset="0"/>
                        </a:rPr>
                        <a:t>2025</a:t>
                      </a:r>
                    </a:p>
                  </a:txBody>
                  <a:tcPr marL="6126" marR="6126" marT="6126" marB="0" anchor="ctr">
                    <a:lnL w="9525"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4066081827"/>
                  </a:ext>
                </a:extLst>
              </a:tr>
              <a:tr h="367577">
                <a:tc>
                  <a:txBody>
                    <a:bodyPr/>
                    <a:lstStyle/>
                    <a:p>
                      <a:pPr algn="r" fontAlgn="ctr"/>
                      <a:r>
                        <a:rPr lang="en-GB" sz="1100" b="1" u="none" strike="noStrike" dirty="0">
                          <a:solidFill>
                            <a:schemeClr val="tx1"/>
                          </a:solidFill>
                          <a:effectLst/>
                          <a:latin typeface="Arial Narrow" panose="020B0606020202030204" pitchFamily="34" charset="0"/>
                        </a:rPr>
                        <a:t>AXA World Funds - US Credit Short Duration IG **</a:t>
                      </a:r>
                      <a:endParaRPr lang="en-GB" sz="1100" b="1" i="0" u="none" strike="noStrike" dirty="0">
                        <a:solidFill>
                          <a:schemeClr val="tx1"/>
                        </a:solidFill>
                        <a:effectLst/>
                        <a:latin typeface="Arial Narrow" panose="020B0606020202030204" pitchFamily="34" charset="0"/>
                      </a:endParaRPr>
                    </a:p>
                  </a:txBody>
                  <a:tcPr marL="6126" marR="72000" marT="6126"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1.16</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0.44</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2.71</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2.15</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1.27</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5.71</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4.13</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-0.07</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-3.30</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rgbClr val="000000"/>
                          </a:solidFill>
                          <a:effectLst/>
                          <a:latin typeface="Arial Narrow" panose="020B0606020202030204" pitchFamily="34" charset="0"/>
                        </a:rPr>
                        <a:t>5.36</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5.34</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5.86</a:t>
                      </a:r>
                    </a:p>
                  </a:txBody>
                  <a:tcPr marL="6126" marR="6126" marT="6126" marB="0"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921765424"/>
                  </a:ext>
                </a:extLst>
              </a:tr>
              <a:tr h="177662">
                <a:tc>
                  <a:txBody>
                    <a:bodyPr/>
                    <a:lstStyle/>
                    <a:p>
                      <a:pPr algn="l" fontAlgn="b"/>
                      <a:endParaRPr lang="en-GB" sz="800" b="0" i="0" u="none" strike="noStrike" dirty="0">
                        <a:solidFill>
                          <a:srgbClr val="000000"/>
                        </a:solidFill>
                        <a:effectLst/>
                        <a:latin typeface="Arial Narrow" panose="020B0606020202030204" pitchFamily="34" charset="0"/>
                      </a:endParaRPr>
                    </a:p>
                  </a:txBody>
                  <a:tcPr marL="6126" marR="6126" marT="6126" marB="0" anchor="b">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800" b="0" i="0" u="none" strike="noStrike" dirty="0">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dirty="0">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dirty="0">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dirty="0">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bg1"/>
                    </a:solidFill>
                  </a:tcPr>
                </a:tc>
                <a:tc>
                  <a:txBody>
                    <a:bodyPr/>
                    <a:lstStyle/>
                    <a:p>
                      <a:pPr algn="l" fontAlgn="b"/>
                      <a:endParaRPr lang="en-GB" sz="1100" b="0" i="0" u="none" strike="noStrike" dirty="0">
                        <a:solidFill>
                          <a:srgbClr val="000000"/>
                        </a:solidFill>
                        <a:effectLst/>
                        <a:latin typeface="Arial Narrow" panose="020B0606020202030204" pitchFamily="34" charset="0"/>
                      </a:endParaRPr>
                    </a:p>
                  </a:txBody>
                  <a:tcPr marL="6126" marR="6126" marT="6126" marB="0" anchor="b">
                    <a:lnL w="9525" cap="flat" cmpd="sng" algn="ctr">
                      <a:solidFill>
                        <a:schemeClr val="bg1"/>
                      </a:solidFill>
                      <a:prstDash val="solid"/>
                      <a:round/>
                      <a:headEnd type="none" w="med" len="med"/>
                      <a:tailEnd type="none" w="med" len="med"/>
                    </a:lnL>
                    <a:lnT w="12700" cap="flat" cmpd="sng" algn="ctr">
                      <a:solidFill>
                        <a:schemeClr val="accent1"/>
                      </a:solidFill>
                      <a:prstDash val="solid"/>
                      <a:round/>
                      <a:headEnd type="none" w="med" len="med"/>
                      <a:tailEnd type="none" w="med" len="med"/>
                    </a:lnT>
                    <a:solidFill>
                      <a:schemeClr val="bg1"/>
                    </a:solidFill>
                  </a:tcPr>
                </a:tc>
                <a:extLst>
                  <a:ext uri="{0D108BD9-81ED-4DB2-BD59-A6C34878D82A}">
                    <a16:rowId xmlns:a16="http://schemas.microsoft.com/office/drawing/2014/main" val="1261866474"/>
                  </a:ext>
                </a:extLst>
              </a:tr>
            </a:tbl>
          </a:graphicData>
        </a:graphic>
      </p:graphicFrame>
      <p:graphicFrame>
        <p:nvGraphicFramePr>
          <p:cNvPr id="32" name="Table 31">
            <a:extLst>
              <a:ext uri="{FF2B5EF4-FFF2-40B4-BE49-F238E27FC236}">
                <a16:creationId xmlns:a16="http://schemas.microsoft.com/office/drawing/2014/main" id="{3CC58E9E-41C7-D3B8-8269-56E1B4387F57}"/>
              </a:ext>
            </a:extLst>
          </p:cNvPr>
          <p:cNvGraphicFramePr>
            <a:graphicFrameLocks noGrp="1"/>
          </p:cNvGraphicFramePr>
          <p:nvPr>
            <p:custDataLst>
              <p:tags r:id="rId3"/>
            </p:custDataLst>
            <p:extLst>
              <p:ext uri="{D42A27DB-BD31-4B8C-83A1-F6EECF244321}">
                <p14:modId xmlns:p14="http://schemas.microsoft.com/office/powerpoint/2010/main" val="2836798964"/>
              </p:ext>
            </p:extLst>
          </p:nvPr>
        </p:nvGraphicFramePr>
        <p:xfrm>
          <a:off x="440863" y="3080752"/>
          <a:ext cx="8800698" cy="1014506"/>
        </p:xfrm>
        <a:graphic>
          <a:graphicData uri="http://schemas.openxmlformats.org/drawingml/2006/table">
            <a:tbl>
              <a:tblPr>
                <a:tableStyleId>{5C22544A-7EE6-4342-B048-85BDC9FD1C3A}</a:tableStyleId>
              </a:tblPr>
              <a:tblGrid>
                <a:gridCol w="2878870">
                  <a:extLst>
                    <a:ext uri="{9D8B030D-6E8A-4147-A177-3AD203B41FA5}">
                      <a16:colId xmlns:a16="http://schemas.microsoft.com/office/drawing/2014/main" val="2086016763"/>
                    </a:ext>
                  </a:extLst>
                </a:gridCol>
                <a:gridCol w="1166948">
                  <a:extLst>
                    <a:ext uri="{9D8B030D-6E8A-4147-A177-3AD203B41FA5}">
                      <a16:colId xmlns:a16="http://schemas.microsoft.com/office/drawing/2014/main" val="1474328956"/>
                    </a:ext>
                  </a:extLst>
                </a:gridCol>
                <a:gridCol w="1219200">
                  <a:extLst>
                    <a:ext uri="{9D8B030D-6E8A-4147-A177-3AD203B41FA5}">
                      <a16:colId xmlns:a16="http://schemas.microsoft.com/office/drawing/2014/main" val="3380899981"/>
                    </a:ext>
                  </a:extLst>
                </a:gridCol>
                <a:gridCol w="1140823">
                  <a:extLst>
                    <a:ext uri="{9D8B030D-6E8A-4147-A177-3AD203B41FA5}">
                      <a16:colId xmlns:a16="http://schemas.microsoft.com/office/drawing/2014/main" val="3805248190"/>
                    </a:ext>
                  </a:extLst>
                </a:gridCol>
                <a:gridCol w="1166949">
                  <a:extLst>
                    <a:ext uri="{9D8B030D-6E8A-4147-A177-3AD203B41FA5}">
                      <a16:colId xmlns:a16="http://schemas.microsoft.com/office/drawing/2014/main" val="379307911"/>
                    </a:ext>
                  </a:extLst>
                </a:gridCol>
                <a:gridCol w="1227908">
                  <a:extLst>
                    <a:ext uri="{9D8B030D-6E8A-4147-A177-3AD203B41FA5}">
                      <a16:colId xmlns:a16="http://schemas.microsoft.com/office/drawing/2014/main" val="3710790442"/>
                    </a:ext>
                  </a:extLst>
                </a:gridCol>
              </a:tblGrid>
              <a:tr h="283943">
                <a:tc rowSpan="3">
                  <a:txBody>
                    <a:bodyPr/>
                    <a:lstStyle/>
                    <a:p>
                      <a:pPr algn="l" fontAlgn="b"/>
                      <a:endParaRPr lang="en-GB" sz="1000" b="0" i="0" u="none" strike="noStrike" dirty="0">
                        <a:solidFill>
                          <a:srgbClr val="000000"/>
                        </a:solidFill>
                        <a:effectLst/>
                        <a:latin typeface="Arial Narrow" panose="020B0606020202030204" pitchFamily="34" charset="0"/>
                      </a:endParaRPr>
                    </a:p>
                  </a:txBody>
                  <a:tcPr marL="6350" marR="6350" marT="6350" marB="0" anchor="b">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TlToBr w="12700" cmpd="sng">
                      <a:noFill/>
                      <a:prstDash val="solid"/>
                    </a:lnTlToBr>
                    <a:lnBlToTr w="12700" cmpd="sng">
                      <a:noFill/>
                      <a:prstDash val="solid"/>
                    </a:lnBlToTr>
                    <a:solidFill>
                      <a:schemeClr val="accent3"/>
                    </a:solidFill>
                  </a:tcPr>
                </a:tc>
                <a:tc gridSpan="5">
                  <a:txBody>
                    <a:bodyPr/>
                    <a:lstStyle/>
                    <a:p>
                      <a:pPr algn="ctr" fontAlgn="b"/>
                      <a:r>
                        <a:rPr lang="en-GB" sz="1100" b="1" u="none" strike="noStrike" dirty="0">
                          <a:solidFill>
                            <a:schemeClr val="bg1"/>
                          </a:solidFill>
                          <a:effectLst/>
                          <a:latin typeface="Arial Narrow" panose="020B0606020202030204" pitchFamily="34" charset="0"/>
                        </a:rPr>
                        <a:t>Discrete 12 Month Returns (net of fees)</a:t>
                      </a:r>
                      <a:endParaRPr lang="en-GB" sz="1100" b="1" i="0" u="none" strike="noStrike" dirty="0">
                        <a:solidFill>
                          <a:schemeClr val="bg1"/>
                        </a:solidFill>
                        <a:effectLst/>
                        <a:latin typeface="Arial Narrow" panose="020B0606020202030204" pitchFamily="34" charset="0"/>
                      </a:endParaRPr>
                    </a:p>
                  </a:txBody>
                  <a:tcPr marL="6350" marR="6350" marT="6350" marB="0"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en-GB"/>
                    </a:p>
                  </a:txBody>
                  <a:tcPr/>
                </a:tc>
                <a:tc hMerge="1">
                  <a:txBody>
                    <a:bodyPr/>
                    <a:lstStyle/>
                    <a:p>
                      <a:pPr algn="l" fontAlgn="b"/>
                      <a:endParaRPr lang="en-GB"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79178705"/>
                  </a:ext>
                </a:extLst>
              </a:tr>
              <a:tr h="177465">
                <a:tc vMerge="1">
                  <a:txBody>
                    <a:bodyPr/>
                    <a:lstStyle/>
                    <a:p>
                      <a:pPr algn="r" fontAlgn="t"/>
                      <a:endParaRPr lang="en-GB" sz="1000" b="1" i="0" u="none" strike="noStrike" dirty="0">
                        <a:solidFill>
                          <a:schemeClr val="bg1"/>
                        </a:solidFill>
                        <a:effectLst/>
                        <a:latin typeface="Arial Narrow" panose="020B0606020202030204" pitchFamily="34" charset="0"/>
                      </a:endParaRPr>
                    </a:p>
                  </a:txBody>
                  <a:tcPr marL="6350" marR="72000" marT="6350" marB="0"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31/03/2025  - </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31/03/2024 -</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31/03/2023 -</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31/03/2022 -</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31/03/2021 -</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301451932"/>
                  </a:ext>
                </a:extLst>
              </a:tr>
              <a:tr h="177465">
                <a:tc vMerge="1">
                  <a:txBody>
                    <a:bodyPr/>
                    <a:lstStyle/>
                    <a:p>
                      <a:endParaRPr lang="en-GB"/>
                    </a:p>
                  </a:txBody>
                  <a:tcPr/>
                </a:tc>
                <a:tc>
                  <a:txBody>
                    <a:bodyPr/>
                    <a:lstStyle/>
                    <a:p>
                      <a:pPr algn="ctr" fontAlgn="b"/>
                      <a:r>
                        <a:rPr lang="en-GB" sz="1100" b="1" u="none" strike="noStrike" dirty="0">
                          <a:solidFill>
                            <a:schemeClr val="bg1"/>
                          </a:solidFill>
                          <a:effectLst/>
                          <a:latin typeface="Arial Narrow" panose="020B0606020202030204" pitchFamily="34" charset="0"/>
                        </a:rPr>
                        <a:t>31/03/2026</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31/03/2025</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31/03/2024</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31/03/2023</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u="none" strike="noStrike" dirty="0">
                          <a:solidFill>
                            <a:schemeClr val="bg1"/>
                          </a:solidFill>
                          <a:effectLst/>
                          <a:latin typeface="Arial Narrow" panose="020B0606020202030204" pitchFamily="34" charset="0"/>
                        </a:rPr>
                        <a:t>31/03/2022</a:t>
                      </a:r>
                      <a:endParaRPr lang="en-GB" sz="1100" b="1" i="0" u="none" strike="noStrike" dirty="0">
                        <a:solidFill>
                          <a:schemeClr val="bg1"/>
                        </a:solidFill>
                        <a:effectLst/>
                        <a:latin typeface="Arial Narrow" panose="020B0606020202030204" pitchFamily="34" charset="0"/>
                      </a:endParaRPr>
                    </a:p>
                  </a:txBody>
                  <a:tcPr marL="6350" marR="6350" marT="6350" marB="0" anchor="b">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921519468"/>
                  </a:ext>
                </a:extLst>
              </a:tr>
              <a:tr h="375633">
                <a:tc>
                  <a:txBody>
                    <a:bodyPr/>
                    <a:lstStyle/>
                    <a:p>
                      <a:pPr algn="r" fontAlgn="ctr"/>
                      <a:r>
                        <a:rPr lang="en-GB" sz="1100" b="1" u="none" strike="noStrike" dirty="0">
                          <a:solidFill>
                            <a:schemeClr val="tx1"/>
                          </a:solidFill>
                          <a:effectLst/>
                          <a:latin typeface="Arial Narrow" panose="020B0606020202030204" pitchFamily="34" charset="0"/>
                        </a:rPr>
                        <a:t>AXA World Funds - US Credit Short Duration IG **</a:t>
                      </a:r>
                      <a:endParaRPr lang="en-GB" sz="1100" b="1" i="0" u="none" strike="noStrike" dirty="0">
                        <a:solidFill>
                          <a:schemeClr val="tx1"/>
                        </a:solidFill>
                        <a:effectLst/>
                        <a:latin typeface="Arial Narrow" panose="020B0606020202030204" pitchFamily="34" charset="0"/>
                      </a:endParaRPr>
                    </a:p>
                  </a:txBody>
                  <a:tcPr marL="6350" marR="72000" marT="6350" marB="0"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4.47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5.97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5.59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-0.10</a:t>
                      </a:r>
                    </a:p>
                  </a:txBody>
                  <a:tcPr marL="6126" marR="6126" marT="6126"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1" i="0" u="none" strike="noStrike" dirty="0">
                          <a:solidFill>
                            <a:schemeClr val="tx1"/>
                          </a:solidFill>
                          <a:effectLst/>
                          <a:latin typeface="Arial Narrow" panose="020B0606020202030204" pitchFamily="34" charset="0"/>
                        </a:rPr>
                        <a:t>-2.24</a:t>
                      </a:r>
                    </a:p>
                  </a:txBody>
                  <a:tcPr marL="6126" marR="6126" marT="6126" marB="0"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0623852"/>
                  </a:ext>
                </a:extLst>
              </a:tr>
            </a:tbl>
          </a:graphicData>
        </a:graphic>
      </p:graphicFrame>
      <p:sp>
        <p:nvSpPr>
          <p:cNvPr id="30" name="TextBox 29">
            <a:extLst>
              <a:ext uri="{FF2B5EF4-FFF2-40B4-BE49-F238E27FC236}">
                <a16:creationId xmlns:a16="http://schemas.microsoft.com/office/drawing/2014/main" id="{2508002F-5B14-B03E-B244-1B1C38212A95}"/>
              </a:ext>
            </a:extLst>
          </p:cNvPr>
          <p:cNvSpPr txBox="1"/>
          <p:nvPr/>
        </p:nvSpPr>
        <p:spPr bwMode="auto">
          <a:xfrm>
            <a:off x="607047" y="1888454"/>
            <a:ext cx="253836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algn="ctr">
              <a:buClr>
                <a:schemeClr val="accent1"/>
              </a:buClr>
              <a:buSzPct val="115000"/>
            </a:pPr>
            <a:r>
              <a:rPr lang="en-GB" sz="1200" b="1" dirty="0">
                <a:solidFill>
                  <a:schemeClr val="bg1"/>
                </a:solidFill>
                <a:latin typeface="Arial Narrow" panose="020B0606020202030204" pitchFamily="34" charset="0"/>
              </a:rPr>
              <a:t>Past performance is not indicative of future results.</a:t>
            </a:r>
          </a:p>
        </p:txBody>
      </p:sp>
      <p:sp>
        <p:nvSpPr>
          <p:cNvPr id="31" name="TextBox 30">
            <a:extLst>
              <a:ext uri="{FF2B5EF4-FFF2-40B4-BE49-F238E27FC236}">
                <a16:creationId xmlns:a16="http://schemas.microsoft.com/office/drawing/2014/main" id="{6AACE4F8-A6BE-C234-8902-3F46D3E86D52}"/>
              </a:ext>
            </a:extLst>
          </p:cNvPr>
          <p:cNvSpPr txBox="1"/>
          <p:nvPr/>
        </p:nvSpPr>
        <p:spPr bwMode="auto">
          <a:xfrm>
            <a:off x="607047" y="4307503"/>
            <a:ext cx="253836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algn="ctr">
              <a:buClr>
                <a:schemeClr val="accent1"/>
              </a:buClr>
              <a:buSzPct val="115000"/>
            </a:pPr>
            <a:r>
              <a:rPr lang="en-GB" sz="1200" b="1" dirty="0">
                <a:solidFill>
                  <a:schemeClr val="bg1"/>
                </a:solidFill>
                <a:latin typeface="Arial Narrow" panose="020B0606020202030204" pitchFamily="34" charset="0"/>
              </a:rPr>
              <a:t>Past performance is not indicative of future results.</a:t>
            </a:r>
          </a:p>
        </p:txBody>
      </p:sp>
      <p:sp>
        <p:nvSpPr>
          <p:cNvPr id="35" name="TextBox 34">
            <a:extLst>
              <a:ext uri="{FF2B5EF4-FFF2-40B4-BE49-F238E27FC236}">
                <a16:creationId xmlns:a16="http://schemas.microsoft.com/office/drawing/2014/main" id="{43FEBD08-DBE9-0E4B-DE6B-0116EB56DA42}"/>
              </a:ext>
            </a:extLst>
          </p:cNvPr>
          <p:cNvSpPr txBox="1"/>
          <p:nvPr/>
        </p:nvSpPr>
        <p:spPr>
          <a:xfrm>
            <a:off x="9753929" y="2969295"/>
            <a:ext cx="2028875" cy="1152129"/>
          </a:xfrm>
          <a:prstGeom prst="rect">
            <a:avLst/>
          </a:prstGeom>
        </p:spPr>
        <p:txBody>
          <a:bodyPr vert="horz" wrap="square" lIns="0" tIns="0" rIns="0" bIns="0" rtlCol="0" anchor="t" anchorCtr="0">
            <a:noAutofit/>
          </a:bodyPr>
          <a:lstStyle/>
          <a:p>
            <a:pPr marL="285750" indent="-285750">
              <a:buFont typeface="Wingdings" panose="05000000000000000000" pitchFamily="2" charset="2"/>
              <a:buChar char="ü"/>
            </a:pPr>
            <a:r>
              <a:rPr lang="en-GB" b="1" dirty="0">
                <a:solidFill>
                  <a:schemeClr val="tx2"/>
                </a:solidFill>
                <a:latin typeface="Arial Narrow" panose="020B0606020202030204" pitchFamily="34" charset="0"/>
              </a:rPr>
              <a:t>Income generation </a:t>
            </a:r>
            <a:r>
              <a:rPr lang="en-GB" dirty="0">
                <a:latin typeface="Arial Narrow" panose="020B0606020202030204" pitchFamily="34" charset="0"/>
              </a:rPr>
              <a:t>is a consistent major positive contribution to total returns</a:t>
            </a:r>
          </a:p>
        </p:txBody>
      </p:sp>
      <p:sp>
        <p:nvSpPr>
          <p:cNvPr id="33" name="TextBox 32">
            <a:extLst>
              <a:ext uri="{FF2B5EF4-FFF2-40B4-BE49-F238E27FC236}">
                <a16:creationId xmlns:a16="http://schemas.microsoft.com/office/drawing/2014/main" id="{E9A7A8D5-C8B4-068D-F99C-DF07B71950F0}"/>
              </a:ext>
            </a:extLst>
          </p:cNvPr>
          <p:cNvSpPr txBox="1"/>
          <p:nvPr/>
        </p:nvSpPr>
        <p:spPr bwMode="auto">
          <a:xfrm>
            <a:off x="607047" y="3140968"/>
            <a:ext cx="253836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algn="ctr">
              <a:buClr>
                <a:schemeClr val="accent1"/>
              </a:buClr>
              <a:buSzPct val="115000"/>
            </a:pPr>
            <a:r>
              <a:rPr lang="en-GB" sz="1200" b="1" dirty="0">
                <a:solidFill>
                  <a:schemeClr val="bg1"/>
                </a:solidFill>
                <a:latin typeface="Arial Narrow" panose="020B0606020202030204" pitchFamily="34" charset="0"/>
              </a:rPr>
              <a:t>Past performance is not indicative of future results.</a:t>
            </a:r>
          </a:p>
        </p:txBody>
      </p:sp>
      <p:grpSp>
        <p:nvGrpSpPr>
          <p:cNvPr id="36" name="Group 35">
            <a:extLst>
              <a:ext uri="{FF2B5EF4-FFF2-40B4-BE49-F238E27FC236}">
                <a16:creationId xmlns:a16="http://schemas.microsoft.com/office/drawing/2014/main" id="{5FED9877-6733-7CA2-4E8C-35D3F6C7AD00}"/>
              </a:ext>
            </a:extLst>
          </p:cNvPr>
          <p:cNvGrpSpPr/>
          <p:nvPr/>
        </p:nvGrpSpPr>
        <p:grpSpPr>
          <a:xfrm>
            <a:off x="10629181" y="476672"/>
            <a:ext cx="1413510" cy="664753"/>
            <a:chOff x="10629181" y="476672"/>
            <a:chExt cx="1413510" cy="664753"/>
          </a:xfrm>
        </p:grpSpPr>
        <p:grpSp>
          <p:nvGrpSpPr>
            <p:cNvPr id="37" name="Group 36">
              <a:extLst>
                <a:ext uri="{FF2B5EF4-FFF2-40B4-BE49-F238E27FC236}">
                  <a16:creationId xmlns:a16="http://schemas.microsoft.com/office/drawing/2014/main" id="{59A72026-5D1C-03F8-A5B5-2A36D5023CCB}"/>
                </a:ext>
              </a:extLst>
            </p:cNvPr>
            <p:cNvGrpSpPr/>
            <p:nvPr/>
          </p:nvGrpSpPr>
          <p:grpSpPr>
            <a:xfrm>
              <a:off x="10629181" y="476672"/>
              <a:ext cx="1413510" cy="664753"/>
              <a:chOff x="10629181" y="476672"/>
              <a:chExt cx="1413510" cy="664753"/>
            </a:xfrm>
          </p:grpSpPr>
          <p:sp>
            <p:nvSpPr>
              <p:cNvPr id="45" name="Text Placeholder 5">
                <a:extLst>
                  <a:ext uri="{FF2B5EF4-FFF2-40B4-BE49-F238E27FC236}">
                    <a16:creationId xmlns:a16="http://schemas.microsoft.com/office/drawing/2014/main" id="{C87DD5A9-4578-2B4A-C4DC-F3323687CF0B}"/>
                  </a:ext>
                </a:extLst>
              </p:cNvPr>
              <p:cNvSpPr txBox="1">
                <a:spLocks/>
              </p:cNvSpPr>
              <p:nvPr/>
            </p:nvSpPr>
            <p:spPr>
              <a:xfrm>
                <a:off x="10629181" y="476672"/>
                <a:ext cx="1316645" cy="664753"/>
              </a:xfrm>
              <a:prstGeom prst="rect">
                <a:avLst/>
              </a:prstGeom>
              <a:solidFill>
                <a:schemeClr val="accent1"/>
              </a:solidFill>
              <a:ln>
                <a:noFill/>
              </a:ln>
            </p:spPr>
            <p:txBody>
              <a:bodyPr lIns="72000" rIns="72000" anchor="b"/>
              <a:lst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200" b="1" dirty="0">
                  <a:solidFill>
                    <a:schemeClr val="bg1"/>
                  </a:solidFill>
                </a:endParaRPr>
              </a:p>
            </p:txBody>
          </p:sp>
          <p:sp>
            <p:nvSpPr>
              <p:cNvPr id="46" name="TextBox 45">
                <a:extLst>
                  <a:ext uri="{FF2B5EF4-FFF2-40B4-BE49-F238E27FC236}">
                    <a16:creationId xmlns:a16="http://schemas.microsoft.com/office/drawing/2014/main" id="{D5BF0E2A-A0F4-DA53-46CF-A33211A1030F}"/>
                  </a:ext>
                </a:extLst>
              </p:cNvPr>
              <p:cNvSpPr txBox="1"/>
              <p:nvPr/>
            </p:nvSpPr>
            <p:spPr>
              <a:xfrm>
                <a:off x="11111578" y="591071"/>
                <a:ext cx="931113" cy="461665"/>
              </a:xfrm>
              <a:prstGeom prst="rect">
                <a:avLst/>
              </a:prstGeom>
              <a:noFill/>
            </p:spPr>
            <p:txBody>
              <a:bodyPr wrap="square">
                <a:spAutoFit/>
              </a:bodyPr>
              <a:lstStyle/>
              <a:p>
                <a:pPr algn="ctr"/>
                <a:r>
                  <a:rPr lang="en-US" sz="1200" b="1" dirty="0">
                    <a:solidFill>
                      <a:schemeClr val="bg1"/>
                    </a:solidFill>
                    <a:latin typeface="+mj-lt"/>
                  </a:rPr>
                  <a:t>Why the fund?</a:t>
                </a:r>
                <a:endParaRPr lang="en-GB" sz="1200" dirty="0">
                  <a:latin typeface="+mj-lt"/>
                </a:endParaRPr>
              </a:p>
            </p:txBody>
          </p:sp>
        </p:grpSp>
        <p:grpSp>
          <p:nvGrpSpPr>
            <p:cNvPr id="38" name="Groupe 10324">
              <a:extLst>
                <a:ext uri="{FF2B5EF4-FFF2-40B4-BE49-F238E27FC236}">
                  <a16:creationId xmlns:a16="http://schemas.microsoft.com/office/drawing/2014/main" id="{8B2D3045-31E1-F358-B054-9019F051DACE}"/>
                </a:ext>
              </a:extLst>
            </p:cNvPr>
            <p:cNvGrpSpPr/>
            <p:nvPr/>
          </p:nvGrpSpPr>
          <p:grpSpPr>
            <a:xfrm>
              <a:off x="10690580" y="591071"/>
              <a:ext cx="558419" cy="397807"/>
              <a:chOff x="7615238" y="2039938"/>
              <a:chExt cx="941388" cy="654050"/>
            </a:xfrm>
          </p:grpSpPr>
          <p:sp>
            <p:nvSpPr>
              <p:cNvPr id="39" name="Freeform 93">
                <a:extLst>
                  <a:ext uri="{FF2B5EF4-FFF2-40B4-BE49-F238E27FC236}">
                    <a16:creationId xmlns:a16="http://schemas.microsoft.com/office/drawing/2014/main" id="{A29E7205-EBC0-5209-6B65-BF8155D388F5}"/>
                  </a:ext>
                </a:extLst>
              </p:cNvPr>
              <p:cNvSpPr>
                <a:spLocks/>
              </p:cNvSpPr>
              <p:nvPr/>
            </p:nvSpPr>
            <p:spPr bwMode="auto">
              <a:xfrm>
                <a:off x="8164513" y="2047875"/>
                <a:ext cx="123825" cy="274638"/>
              </a:xfrm>
              <a:custGeom>
                <a:avLst/>
                <a:gdLst>
                  <a:gd name="T0" fmla="*/ 0 w 52"/>
                  <a:gd name="T1" fmla="*/ 0 h 116"/>
                  <a:gd name="T2" fmla="*/ 52 w 52"/>
                  <a:gd name="T3" fmla="*/ 68 h 116"/>
                  <a:gd name="T4" fmla="*/ 32 w 52"/>
                  <a:gd name="T5" fmla="*/ 116 h 116"/>
                </a:gdLst>
                <a:ahLst/>
                <a:cxnLst>
                  <a:cxn ang="0">
                    <a:pos x="T0" y="T1"/>
                  </a:cxn>
                  <a:cxn ang="0">
                    <a:pos x="T2" y="T3"/>
                  </a:cxn>
                  <a:cxn ang="0">
                    <a:pos x="T4" y="T5"/>
                  </a:cxn>
                </a:cxnLst>
                <a:rect l="0" t="0" r="r" b="b"/>
                <a:pathLst>
                  <a:path w="52" h="116">
                    <a:moveTo>
                      <a:pt x="0" y="0"/>
                    </a:moveTo>
                    <a:cubicBezTo>
                      <a:pt x="30" y="8"/>
                      <a:pt x="52" y="36"/>
                      <a:pt x="52" y="68"/>
                    </a:cubicBezTo>
                    <a:cubicBezTo>
                      <a:pt x="52" y="87"/>
                      <a:pt x="44" y="104"/>
                      <a:pt x="32" y="116"/>
                    </a:cubicBezTo>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0" name="Freeform 94">
                <a:extLst>
                  <a:ext uri="{FF2B5EF4-FFF2-40B4-BE49-F238E27FC236}">
                    <a16:creationId xmlns:a16="http://schemas.microsoft.com/office/drawing/2014/main" id="{669A46B7-1DA0-581B-150C-F588B459FBF3}"/>
                  </a:ext>
                </a:extLst>
              </p:cNvPr>
              <p:cNvSpPr>
                <a:spLocks/>
              </p:cNvSpPr>
              <p:nvPr/>
            </p:nvSpPr>
            <p:spPr bwMode="auto">
              <a:xfrm>
                <a:off x="7954963" y="2039938"/>
                <a:ext cx="255588" cy="334963"/>
              </a:xfrm>
              <a:custGeom>
                <a:avLst/>
                <a:gdLst>
                  <a:gd name="T0" fmla="*/ 108 w 108"/>
                  <a:gd name="T1" fmla="*/ 131 h 141"/>
                  <a:gd name="T2" fmla="*/ 70 w 108"/>
                  <a:gd name="T3" fmla="*/ 141 h 141"/>
                  <a:gd name="T4" fmla="*/ 0 w 108"/>
                  <a:gd name="T5" fmla="*/ 71 h 141"/>
                  <a:gd name="T6" fmla="*/ 70 w 108"/>
                  <a:gd name="T7" fmla="*/ 0 h 141"/>
                  <a:gd name="T8" fmla="*/ 70 w 108"/>
                  <a:gd name="T9" fmla="*/ 71 h 141"/>
                  <a:gd name="T10" fmla="*/ 108 w 108"/>
                  <a:gd name="T11" fmla="*/ 131 h 141"/>
                </a:gdLst>
                <a:ahLst/>
                <a:cxnLst>
                  <a:cxn ang="0">
                    <a:pos x="T0" y="T1"/>
                  </a:cxn>
                  <a:cxn ang="0">
                    <a:pos x="T2" y="T3"/>
                  </a:cxn>
                  <a:cxn ang="0">
                    <a:pos x="T4" y="T5"/>
                  </a:cxn>
                  <a:cxn ang="0">
                    <a:pos x="T6" y="T7"/>
                  </a:cxn>
                  <a:cxn ang="0">
                    <a:pos x="T8" y="T9"/>
                  </a:cxn>
                  <a:cxn ang="0">
                    <a:pos x="T10" y="T11"/>
                  </a:cxn>
                </a:cxnLst>
                <a:rect l="0" t="0" r="r" b="b"/>
                <a:pathLst>
                  <a:path w="108" h="141">
                    <a:moveTo>
                      <a:pt x="108" y="131"/>
                    </a:moveTo>
                    <a:cubicBezTo>
                      <a:pt x="97" y="137"/>
                      <a:pt x="84" y="141"/>
                      <a:pt x="70" y="141"/>
                    </a:cubicBezTo>
                    <a:cubicBezTo>
                      <a:pt x="31" y="141"/>
                      <a:pt x="0" y="110"/>
                      <a:pt x="0" y="71"/>
                    </a:cubicBezTo>
                    <a:cubicBezTo>
                      <a:pt x="0" y="32"/>
                      <a:pt x="31" y="0"/>
                      <a:pt x="70" y="0"/>
                    </a:cubicBezTo>
                    <a:cubicBezTo>
                      <a:pt x="70" y="71"/>
                      <a:pt x="70" y="71"/>
                      <a:pt x="70" y="71"/>
                    </a:cubicBezTo>
                    <a:lnTo>
                      <a:pt x="108" y="131"/>
                    </a:ln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1" name="Line 95">
                <a:extLst>
                  <a:ext uri="{FF2B5EF4-FFF2-40B4-BE49-F238E27FC236}">
                    <a16:creationId xmlns:a16="http://schemas.microsoft.com/office/drawing/2014/main" id="{AF2DBB75-6A30-8BDA-A6E7-1CFB52FEF89D}"/>
                  </a:ext>
                </a:extLst>
              </p:cNvPr>
              <p:cNvSpPr>
                <a:spLocks noChangeShapeType="1"/>
              </p:cNvSpPr>
              <p:nvPr/>
            </p:nvSpPr>
            <p:spPr bwMode="auto">
              <a:xfrm flipH="1">
                <a:off x="7999413" y="2384425"/>
                <a:ext cx="33338" cy="71438"/>
              </a:xfrm>
              <a:prstGeom prst="line">
                <a:avLst/>
              </a:prstGeom>
              <a:noFill/>
              <a:ln w="1428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2" name="Freeform 96">
                <a:extLst>
                  <a:ext uri="{FF2B5EF4-FFF2-40B4-BE49-F238E27FC236}">
                    <a16:creationId xmlns:a16="http://schemas.microsoft.com/office/drawing/2014/main" id="{21BCE80F-C7B7-B77F-4218-07F415491D63}"/>
                  </a:ext>
                </a:extLst>
              </p:cNvPr>
              <p:cNvSpPr>
                <a:spLocks/>
              </p:cNvSpPr>
              <p:nvPr/>
            </p:nvSpPr>
            <p:spPr bwMode="auto">
              <a:xfrm>
                <a:off x="7862888" y="2444750"/>
                <a:ext cx="163513" cy="249238"/>
              </a:xfrm>
              <a:custGeom>
                <a:avLst/>
                <a:gdLst>
                  <a:gd name="T0" fmla="*/ 18 w 69"/>
                  <a:gd name="T1" fmla="*/ 103 h 105"/>
                  <a:gd name="T2" fmla="*/ 7 w 69"/>
                  <a:gd name="T3" fmla="*/ 98 h 105"/>
                  <a:gd name="T4" fmla="*/ 2 w 69"/>
                  <a:gd name="T5" fmla="*/ 85 h 105"/>
                  <a:gd name="T6" fmla="*/ 38 w 69"/>
                  <a:gd name="T7" fmla="*/ 7 h 105"/>
                  <a:gd name="T8" fmla="*/ 51 w 69"/>
                  <a:gd name="T9" fmla="*/ 3 h 105"/>
                  <a:gd name="T10" fmla="*/ 63 w 69"/>
                  <a:gd name="T11" fmla="*/ 8 h 105"/>
                  <a:gd name="T12" fmla="*/ 67 w 69"/>
                  <a:gd name="T13" fmla="*/ 21 h 105"/>
                  <a:gd name="T14" fmla="*/ 31 w 69"/>
                  <a:gd name="T15" fmla="*/ 98 h 105"/>
                  <a:gd name="T16" fmla="*/ 18 w 69"/>
                  <a:gd name="T17" fmla="*/ 10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105">
                    <a:moveTo>
                      <a:pt x="18" y="103"/>
                    </a:moveTo>
                    <a:cubicBezTo>
                      <a:pt x="7" y="98"/>
                      <a:pt x="7" y="98"/>
                      <a:pt x="7" y="98"/>
                    </a:cubicBezTo>
                    <a:cubicBezTo>
                      <a:pt x="2" y="95"/>
                      <a:pt x="0" y="90"/>
                      <a:pt x="2" y="85"/>
                    </a:cubicBezTo>
                    <a:cubicBezTo>
                      <a:pt x="38" y="7"/>
                      <a:pt x="38" y="7"/>
                      <a:pt x="38" y="7"/>
                    </a:cubicBezTo>
                    <a:cubicBezTo>
                      <a:pt x="41" y="3"/>
                      <a:pt x="46" y="0"/>
                      <a:pt x="51" y="3"/>
                    </a:cubicBezTo>
                    <a:cubicBezTo>
                      <a:pt x="63" y="8"/>
                      <a:pt x="63" y="8"/>
                      <a:pt x="63" y="8"/>
                    </a:cubicBezTo>
                    <a:cubicBezTo>
                      <a:pt x="67" y="10"/>
                      <a:pt x="69" y="16"/>
                      <a:pt x="67" y="21"/>
                    </a:cubicBezTo>
                    <a:cubicBezTo>
                      <a:pt x="31" y="98"/>
                      <a:pt x="31" y="98"/>
                      <a:pt x="31" y="98"/>
                    </a:cubicBezTo>
                    <a:cubicBezTo>
                      <a:pt x="29" y="103"/>
                      <a:pt x="23" y="105"/>
                      <a:pt x="18" y="103"/>
                    </a:cubicBezTo>
                    <a:close/>
                  </a:path>
                </a:pathLst>
              </a:custGeom>
              <a:noFill/>
              <a:ln w="1428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3" name="Freeform 97">
                <a:extLst>
                  <a:ext uri="{FF2B5EF4-FFF2-40B4-BE49-F238E27FC236}">
                    <a16:creationId xmlns:a16="http://schemas.microsoft.com/office/drawing/2014/main" id="{FBA347F6-70D1-18CE-907C-C2F600D676A0}"/>
                  </a:ext>
                </a:extLst>
              </p:cNvPr>
              <p:cNvSpPr>
                <a:spLocks/>
              </p:cNvSpPr>
              <p:nvPr/>
            </p:nvSpPr>
            <p:spPr bwMode="auto">
              <a:xfrm>
                <a:off x="8299451" y="2062163"/>
                <a:ext cx="257175" cy="115888"/>
              </a:xfrm>
              <a:custGeom>
                <a:avLst/>
                <a:gdLst>
                  <a:gd name="T0" fmla="*/ 0 w 162"/>
                  <a:gd name="T1" fmla="*/ 22 h 73"/>
                  <a:gd name="T2" fmla="*/ 36 w 162"/>
                  <a:gd name="T3" fmla="*/ 0 h 73"/>
                  <a:gd name="T4" fmla="*/ 110 w 162"/>
                  <a:gd name="T5" fmla="*/ 73 h 73"/>
                  <a:gd name="T6" fmla="*/ 162 w 162"/>
                  <a:gd name="T7" fmla="*/ 36 h 73"/>
                </a:gdLst>
                <a:ahLst/>
                <a:cxnLst>
                  <a:cxn ang="0">
                    <a:pos x="T0" y="T1"/>
                  </a:cxn>
                  <a:cxn ang="0">
                    <a:pos x="T2" y="T3"/>
                  </a:cxn>
                  <a:cxn ang="0">
                    <a:pos x="T4" y="T5"/>
                  </a:cxn>
                  <a:cxn ang="0">
                    <a:pos x="T6" y="T7"/>
                  </a:cxn>
                </a:cxnLst>
                <a:rect l="0" t="0" r="r" b="b"/>
                <a:pathLst>
                  <a:path w="162" h="73">
                    <a:moveTo>
                      <a:pt x="0" y="22"/>
                    </a:moveTo>
                    <a:lnTo>
                      <a:pt x="36" y="0"/>
                    </a:lnTo>
                    <a:lnTo>
                      <a:pt x="110" y="73"/>
                    </a:lnTo>
                    <a:lnTo>
                      <a:pt x="162" y="36"/>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4" name="Freeform 98">
                <a:extLst>
                  <a:ext uri="{FF2B5EF4-FFF2-40B4-BE49-F238E27FC236}">
                    <a16:creationId xmlns:a16="http://schemas.microsoft.com/office/drawing/2014/main" id="{C4412021-1FAC-7095-42FE-926B8778AE4E}"/>
                  </a:ext>
                </a:extLst>
              </p:cNvPr>
              <p:cNvSpPr>
                <a:spLocks/>
              </p:cNvSpPr>
              <p:nvPr/>
            </p:nvSpPr>
            <p:spPr bwMode="auto">
              <a:xfrm>
                <a:off x="7615238" y="2327275"/>
                <a:ext cx="334963" cy="98425"/>
              </a:xfrm>
              <a:custGeom>
                <a:avLst/>
                <a:gdLst>
                  <a:gd name="T0" fmla="*/ 0 w 211"/>
                  <a:gd name="T1" fmla="*/ 62 h 62"/>
                  <a:gd name="T2" fmla="*/ 92 w 211"/>
                  <a:gd name="T3" fmla="*/ 0 h 62"/>
                  <a:gd name="T4" fmla="*/ 170 w 211"/>
                  <a:gd name="T5" fmla="*/ 30 h 62"/>
                  <a:gd name="T6" fmla="*/ 211 w 211"/>
                  <a:gd name="T7" fmla="*/ 3 h 62"/>
                </a:gdLst>
                <a:ahLst/>
                <a:cxnLst>
                  <a:cxn ang="0">
                    <a:pos x="T0" y="T1"/>
                  </a:cxn>
                  <a:cxn ang="0">
                    <a:pos x="T2" y="T3"/>
                  </a:cxn>
                  <a:cxn ang="0">
                    <a:pos x="T4" y="T5"/>
                  </a:cxn>
                  <a:cxn ang="0">
                    <a:pos x="T6" y="T7"/>
                  </a:cxn>
                </a:cxnLst>
                <a:rect l="0" t="0" r="r" b="b"/>
                <a:pathLst>
                  <a:path w="211" h="62">
                    <a:moveTo>
                      <a:pt x="0" y="62"/>
                    </a:moveTo>
                    <a:lnTo>
                      <a:pt x="92" y="0"/>
                    </a:lnTo>
                    <a:lnTo>
                      <a:pt x="170" y="30"/>
                    </a:lnTo>
                    <a:lnTo>
                      <a:pt x="211" y="3"/>
                    </a:lnTo>
                  </a:path>
                </a:pathLst>
              </a:custGeom>
              <a:noFill/>
              <a:ln w="142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spTree>
    <p:extLst>
      <p:ext uri="{BB962C8B-B14F-4D97-AF65-F5344CB8AC3E}">
        <p14:creationId xmlns:p14="http://schemas.microsoft.com/office/powerpoint/2010/main" val="24001856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FSPANMODE" val="span"/>
</p:tagLst>
</file>

<file path=ppt/tags/tag10.xml><?xml version="1.0" encoding="utf-8"?>
<p:tagLst xmlns:a="http://schemas.openxmlformats.org/drawingml/2006/main" xmlns:r="http://schemas.openxmlformats.org/officeDocument/2006/relationships" xmlns:p="http://schemas.openxmlformats.org/presentationml/2006/main">
  <p:tag name="AFSPANMODE" val="span"/>
</p:tagLst>
</file>

<file path=ppt/tags/tag11.xml><?xml version="1.0" encoding="utf-8"?>
<p:tagLst xmlns:a="http://schemas.openxmlformats.org/drawingml/2006/main" xmlns:r="http://schemas.openxmlformats.org/officeDocument/2006/relationships" xmlns:p="http://schemas.openxmlformats.org/presentationml/2006/main">
  <p:tag name="AFSPANMODE" val="span"/>
</p:tagLst>
</file>

<file path=ppt/tags/tag12.xml><?xml version="1.0" encoding="utf-8"?>
<p:tagLst xmlns:a="http://schemas.openxmlformats.org/drawingml/2006/main" xmlns:r="http://schemas.openxmlformats.org/officeDocument/2006/relationships" xmlns:p="http://schemas.openxmlformats.org/presentationml/2006/main">
  <p:tag name="AFSPANMODE" val="span"/>
</p:tagLst>
</file>

<file path=ppt/tags/tag13.xml><?xml version="1.0" encoding="utf-8"?>
<p:tagLst xmlns:a="http://schemas.openxmlformats.org/drawingml/2006/main" xmlns:r="http://schemas.openxmlformats.org/officeDocument/2006/relationships" xmlns:p="http://schemas.openxmlformats.org/presentationml/2006/main">
  <p:tag name="LAST UPDATE DATE" val="513439916.376248"/>
  <p:tag name="IMPORTID" val="4614298572274.805035"/>
  <p:tag name="WBLAST" val="\\axa-im.intraxa\us\Groups\Shared\AXA_FIXED INCOME EXPERTISE_PSU\Pitchbooks\US Corporate_IG\2026 Pitchbook\03. March\Data\CORP IG DATA 2026 March.xlsm"/>
  <p:tag name="USER NAME" val="stephensonj"/>
  <p:tag name="TYPE" val="1"/>
  <p:tag name="SOURCENAME" val="Stable BBs in the front end"/>
  <p:tag name="SHEETID" val="Credit Selection"/>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6 March.xlsm&quot;,&#10;    &quot;WorksheetName&quot;: &quot;Credit Selection&quot;,&#10;    &quot;DateTime&quot;: &quot;2026-04-09T13:11:56.376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Credit Selection&quot;,&#10;    &quot;DateTime&quot;: &quot;2026-01-20T14:45:41.236Z&quot;,&#10;    &quot;PictureAppearance&quot;: 2,&#10;    &quot;Format&quot;: 0,&#10;    &quot;PreserveInitialVisibility&quot;: false,&#10;    &quot;PreserveWidth&quot;: true,&#10;    &quot;ResizeBeforeExport&quot;: false&#10;  },&#10;  &quot;Initial&quot;: null&#10;}"/>
</p:tagLst>
</file>

<file path=ppt/tags/tag14.xml><?xml version="1.0" encoding="utf-8"?>
<p:tagLst xmlns:a="http://schemas.openxmlformats.org/drawingml/2006/main" xmlns:r="http://schemas.openxmlformats.org/officeDocument/2006/relationships" xmlns:p="http://schemas.openxmlformats.org/presentationml/2006/main">
  <p:tag name="AFSPANMODE" val="span"/>
</p:tagLst>
</file>

<file path=ppt/tags/tag2.xml><?xml version="1.0" encoding="utf-8"?>
<p:tagLst xmlns:a="http://schemas.openxmlformats.org/drawingml/2006/main" xmlns:r="http://schemas.openxmlformats.org/officeDocument/2006/relationships" xmlns:p="http://schemas.openxmlformats.org/presentationml/2006/main">
  <p:tag name="AFSPANMODE" val="span"/>
</p:tagLst>
</file>

<file path=ppt/tags/tag3.xml><?xml version="1.0" encoding="utf-8"?>
<p:tagLst xmlns:a="http://schemas.openxmlformats.org/drawingml/2006/main" xmlns:r="http://schemas.openxmlformats.org/officeDocument/2006/relationships" xmlns:p="http://schemas.openxmlformats.org/presentationml/2006/main">
  <p:tag name="LAST UPDATE DATE" val="513180388.609372"/>
  <p:tag name="IMPORTID" val="1147489942354.842145"/>
  <p:tag name="WBLAST" val="\\axa-im.intraxa\us\Groups\Shared\AXA_FIXED INCOME EXPERTISE_PSU\Pitchbooks\US Corporate_IG\2026 Pitchbook\03. March\Data\CORP IG DATA 2026 March.xlsm"/>
  <p:tag name="USER NAME" val="thomasch"/>
  <p:tag name="TYPE" val="2"/>
  <p:tag name="SOURCENAME" val="Chart 6"/>
  <p:tag name="SHEETID" val="Upslide Linking Formatting"/>
  <p:tag name="PICTUREAPPEARANCE" val="PictureAsShownWhenPrinted"/>
  <p:tag name="PASTESTRATEGY" val="0"/>
  <p:tag name="NORESIZEONUPDATE" val="False"/>
  <p:tag name="EXPORTANDSETTINGINFO" val="{&#10;  &quot;Last&quot;: {&#10;    &quot;General&quot;: {&#10;      &quot;ExcelInfo&quot;: {&#10;        &quot;Printer&quot;: &quot;Microsoft Print to PDF on Ne00:&quot;,&#10;        &quot;ZoomLevel&quot;: &quot;85&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thomasch&quot;,&#10;    &quot;WorkbookName&quot;: &quot;CORP IG DATA 2026 March.xlsm&quot;,&#10;    &quot;WorksheetName&quot;: &quot;Upslide Linking Formatting&quot;,&#10;    &quot;DateTime&quot;: &quot;2026-04-06T13:06:28.609Z&quot;,&#10;    &quot;PictureAppearance&quot;: 2,&#10;    &quot;Format&quot;: 0,&#10;    &quot;PreserveInitialVisibility&quot;: false,&#10;    &quot;PreserveWidth&quot;: true,&#10;    &quot;ResizeBeforeExport&quot;: false&#10;  },&#10;  &quot;Previous&quot;: {&#10;    &quot;General&quot;: {&#10;      &quot;ExcelInfo&quot;: {&#10;        &quot;Printer&quot;: &quot;Microsoft Print to PDF on Ne00:&quot;,&#10;        &quot;ZoomLevel&quot;: &quot;100&quot;&#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thomasch&quot;,&#10;    &quot;WorkbookName&quot;: &quot;CORP IG DATA 2026 January.xlsm&quot;,&#10;    &quot;WorksheetName&quot;: &quot;Upslide Linking Formatting&quot;,&#10;    &quot;DateTime&quot;: &quot;2026-02-09T18:42:57.277Z&quot;,&#10;    &quot;PictureAppearance&quot;: 2,&#10;    &quot;Format&quot;: 0,&#10;    &quot;PreserveInitialVisibility&quot;: false,&#10;    &quot;PreserveWidth&quot;: true,&#10;    &quot;ResizeBeforeExport&quot;: false&#10;  },&#10;  &quot;Initial&quot;: {&#10;    &quot;General&quot;: {&#10;      &quot;ExcelInfo&quot;: {&#10;        &quot;Printer&quot;: &quot;Microsoft Print to PDF on Ne02:&quot;,&#10;        &quot;ZoomLevel&quot;: &quot;85&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Upslide Linking Formatting&quot;,&#10;    &quot;DateTime&quot;: &quot;2026-01-16T17:34:34.595Z&quot;,&#10;    &quot;PictureAppearance&quot;: 2,&#10;    &quot;Format&quot;: 0,&#10;    &quot;PreserveInitialVisibility&quot;: false,&#10;    &quot;PreserveWidth&quot;: true,&#10;    &quot;ResizeBeforeExport&quot;: false&#10;  }&#10;}"/>
</p:tagLst>
</file>

<file path=ppt/tags/tag4.xml><?xml version="1.0" encoding="utf-8"?>
<p:tagLst xmlns:a="http://schemas.openxmlformats.org/drawingml/2006/main" xmlns:r="http://schemas.openxmlformats.org/officeDocument/2006/relationships" xmlns:p="http://schemas.openxmlformats.org/presentationml/2006/main">
  <p:tag name="LAST UPDATE DATE" val="506606219.919327"/>
  <p:tag name="IMPORTID" val="7792241284052.557125"/>
  <p:tag name="WBLAST" val="W:\Pitchbooks\US Corporate_IG\2025 Pitchbook\12. December\Data\CORP IG DATA 2025 December.xlsm"/>
  <p:tag name="USER NAME" val="stephensonj"/>
  <p:tag name="TYPE" val="2"/>
  <p:tag name="SOURCENAME" val=" Price Return*  (Chart 2)"/>
  <p:tag name="SHEETID" val="Income_Price ANNUAL"/>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Income_Price ANNUAL&quot;,&#10;    &quot;DateTime&quot;: &quot;2026-01-20T10:56:59.919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Income_Price ANNUAL&quot;,&#10;    &quot;DateTime&quot;: &quot;2026-01-20T10:56:36.843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LAST UPDATE DATE" val="506606223.418911"/>
  <p:tag name="IMPORTID" val="6701241284086.482517"/>
  <p:tag name="WBLAST" val="W:\Pitchbooks\US Corporate_IG\2025 Pitchbook\12. December\Data\CORP IG DATA 2025 December.xlsm"/>
  <p:tag name="USER NAME" val="stephensonj"/>
  <p:tag name="TYPE" val="2"/>
  <p:tag name="SOURCENAME" val=" Income Return* (Chart 1)"/>
  <p:tag name="SHEETID" val="Income_Price ANNUAL"/>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Income_Price ANNUAL&quot;,&#10;    &quot;DateTime&quot;: &quot;2026-01-20T10:57:03.419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Income_Price ANNUAL&quot;,&#10;    &quot;DateTime&quot;: &quot;2026-01-20T10:55:08.674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LAST UPDATE DATE" val="513439050.051499"/>
  <p:tag name="IMPORTID" val="4612475244547.384877"/>
  <p:tag name="WBLAST" val="\\axa-im.intraxa\us\Groups\Shared\AXA_FIXED INCOME EXPERTISE_PSU\Pitchbooks\US Corporate_IG\2026 Pitchbook\03. March\Data\CORP IG DATA 2026 March.xlsm"/>
  <p:tag name="USER NAME" val="stephensonj"/>
  <p:tag name="TYPE" val="2"/>
  <p:tag name="SOURCENAME" val="Evolution of UST curve and strategy YTW relative to cash (since Dec-23)* (Chart 3)"/>
  <p:tag name="SHEETID" val="IGSD Yield mov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6 March.xlsm&quot;,&#10;    &quot;WorksheetName&quot;: &quot;IGSD Yield move&quot;,&#10;    &quot;DateTime&quot;: &quot;2026-04-09T12:57:30.051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5 December.xlsm&quot;,&#10;    &quot;WorksheetName&quot;: &quot;IGSD Yield move&quot;,&#10;    &quot;DateTime&quot;: &quot;2026-01-20T14:01:47.216Z&quot;,&#10;    &quot;PictureAppearance&quot;: 2,&#10;    &quot;Format&quot;: 0,&#10;    &quot;PreserveInitialVisibility&quot;: false,&#10;    &quot;PreserveWidth&quot;: true,&#10;    &quot;ResizeBeforeExport&quot;: false&#10;  },&#10;  &quot;Initial&quot;: {&#10;    &quot;General&quot;: {&#10;      &quot;ExcelInfo&quot;: {&#10;        &quot;Printer&quot;: &quot;Microsoft Print to PDF on Ne02:&quot;,&#10;        &quot;ZoomLevel&quot;: &quot;85&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THOMASCH&quot;,&#10;    &quot;WorkbookName&quot;: &quot;CORP IG DATA 2025 May.xlsm&quot;,&#10;    &quot;WorksheetName&quot;: &quot;IGSD Yield move&quot;,&#10;    &quot;DateTime&quot;: &quot;2025-06-10T18:50:33.872Z&quot;,&#10;    &quot;PictureAppearance&quot;: 2,&#10;    &quot;Format&quot;: 0,&#10;    &quot;PreserveInitialVisibility&quot;: false,&#10;    &quot;PreserveWidth&quot;: true,&#10;    &quot;ResizeBeforeExport&quot;: false&#10;  }&#10;}"/>
</p:tagLst>
</file>

<file path=ppt/tags/tag7.xml><?xml version="1.0" encoding="utf-8"?>
<p:tagLst xmlns:a="http://schemas.openxmlformats.org/drawingml/2006/main" xmlns:r="http://schemas.openxmlformats.org/officeDocument/2006/relationships" xmlns:p="http://schemas.openxmlformats.org/presentationml/2006/main">
  <p:tag name="LAST UPDATE DATE" val="513439114.236453"/>
  <p:tag name="IMPORTID" val="729475244847.857923"/>
  <p:tag name="WBLAST" val="\\axa-im.intraxa\us\Groups\Shared\AXA_FIXED INCOME EXPERTISE_PSU\Pitchbooks\US Corporate_IG\2026 Pitchbook\03. March\Data\CORP IG DATA 2026 March.xlsm"/>
  <p:tag name="USER NAME" val="stephensonj"/>
  <p:tag name="TYPE" val="2"/>
  <p:tag name="SOURCENAME" val="Yield % per unit of duration relative to other fixed income indices (Chart 4)"/>
  <p:tag name="SHEETID" val="Yld per Dur"/>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6 March.xlsm&quot;,&#10;    &quot;WorksheetName&quot;: &quot;Yld per Dur&quot;,&#10;    &quot;DateTime&quot;: &quot;2026-04-09T12:58:34.236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CORP IG DATA 2026 March.xlsm&quot;,&#10;    &quot;WorksheetName&quot;: &quot;Yld per Dur&quot;,&#10;    &quot;DateTime&quot;: &quot;2026-04-09T12:57:57.668Z&quot;,&#10;    &quot;PictureAppearance&quot;: 2,&#10;    &quot;Format&quot;: 0,&#10;    &quot;PreserveInitialVisibility&quot;: false,&#10;    &quot;PreserveWidth&quot;: true,&#10;    &quot;ResizeBeforeExport&quot;: false&#10;  },&#10;  &quot;Initial&quot;: null&#10;}"/>
</p:tagLst>
</file>

<file path=ppt/tags/tag8.xml><?xml version="1.0" encoding="utf-8"?>
<p:tagLst xmlns:a="http://schemas.openxmlformats.org/drawingml/2006/main" xmlns:r="http://schemas.openxmlformats.org/officeDocument/2006/relationships" xmlns:p="http://schemas.openxmlformats.org/presentationml/2006/main">
  <p:tag name="LAST UPDATE DATE" val="513439278.350125"/>
  <p:tag name="IMPORTID" val="3106457022899.98774"/>
  <p:tag name="WBLAST" val="\\axa-im.intraxa\us\Groups\Shared\AXA_FIXED INCOME EXPERTISE_PSU\Prospects_FIXED INCOME\US PROSPECTS\JP Morgan\2024_05 IGSD RFP\IGSD YTW.xlsx"/>
  <p:tag name="USER NAME" val="stephensonj"/>
  <p:tag name="TYPE" val="2"/>
  <p:tag name="SOURCENAME" val="Weekly Yield-to-Worst (Chart 3)"/>
  <p:tag name="SHEETID" val="ytw"/>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IGSD YTW.xlsx&quot;,&#10;    &quot;WorksheetName&quot;: &quot;ytw&quot;,&#10;    &quot;DateTime&quot;: &quot;2026-04-09T13:01:18.35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IGSD YTW.xlsx&quot;,&#10;    &quot;WorksheetName&quot;: &quot;ytw&quot;,&#10;    &quot;DateTime&quot;: &quot;2026-04-09T12:59:51.309Z&quot;,&#10;    &quot;PictureAppearance&quot;: 2,&#10;    &quot;Format&quot;: 0,&#10;    &quot;PreserveInitialVisibility&quot;: false,&#10;    &quot;PreserveWidth&quot;: true,&#10;    &quot;ResizeBeforeExport&quot;: false&#10;  },&#10;  &quot;Initial&quot;: null&#10;}"/>
</p:tagLst>
</file>

<file path=ppt/tags/tag9.xml><?xml version="1.0" encoding="utf-8"?>
<p:tagLst xmlns:a="http://schemas.openxmlformats.org/drawingml/2006/main" xmlns:r="http://schemas.openxmlformats.org/officeDocument/2006/relationships" xmlns:p="http://schemas.openxmlformats.org/presentationml/2006/main">
  <p:tag name="LAST UPDATE DATE" val="513439538.995301"/>
  <p:tag name="IMPORTID" val="7213457023020.785692"/>
  <p:tag name="WBLAST" val="\\axa-im.intraxa\us\Groups\Shared\AXA_FIXED INCOME EXPERTISE_PSU\Prospects_FIXED INCOME\US PROSPECTS\JP Morgan\2024_05 IGSD RFP\IGSD YTW.xlsx"/>
  <p:tag name="USER NAME" val="stephensonj"/>
  <p:tag name="TYPE" val="2"/>
  <p:tag name="SOURCENAME" val="Weekly Average Price (Chart 4)"/>
  <p:tag name="SHEETID" val="ending pri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IGSD YTW.xlsx&quot;,&#10;    &quot;WorksheetName&quot;: &quot;ending price&quot;,&#10;    &quot;DateTime&quot;: &quot;2026-04-09T13:05:38.995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85&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stephensonj&quot;,&#10;    &quot;WorkbookName&quot;: &quot;IGSD YTW.xlsx&quot;,&#10;    &quot;WorksheetName&quot;: &quot;ending price&quot;,&#10;    &quot;DateTime&quot;: &quot;2026-04-09T13:02:32.899Z&quot;,&#10;    &quot;PictureAppearance&quot;: 2,&#10;    &quot;Format&quot;: 0,&#10;    &quot;PreserveInitialVisibility&quot;: false,&#10;    &quot;PreserveWidth&quot;: true,&#10;    &quot;ResizeBeforeExport&quot;: false&#10;  },&#10;  &quot;Initial&quot;: null&#10;}"/>
</p:tagLst>
</file>

<file path=ppt/theme/theme1.xml><?xml version="1.0" encoding="utf-8"?>
<a:theme xmlns:a="http://schemas.openxmlformats.org/drawingml/2006/main" name="BNP">
  <a:themeElements>
    <a:clrScheme name="Personnalisé 2">
      <a:dk1>
        <a:srgbClr val="1D1D1B"/>
      </a:dk1>
      <a:lt1>
        <a:sysClr val="window" lastClr="FFFFFF"/>
      </a:lt1>
      <a:dk2>
        <a:srgbClr val="00A76C"/>
      </a:dk2>
      <a:lt2>
        <a:srgbClr val="0F7164"/>
      </a:lt2>
      <a:accent1>
        <a:srgbClr val="00A2A3"/>
      </a:accent1>
      <a:accent2>
        <a:srgbClr val="8ACBBB"/>
      </a:accent2>
      <a:accent3>
        <a:srgbClr val="939FA6"/>
      </a:accent3>
      <a:accent4>
        <a:srgbClr val="17596F"/>
      </a:accent4>
      <a:accent5>
        <a:srgbClr val="C3454B"/>
      </a:accent5>
      <a:accent6>
        <a:srgbClr val="F1885A"/>
      </a:accent6>
      <a:hlink>
        <a:srgbClr val="1D1D1B"/>
      </a:hlink>
      <a:folHlink>
        <a:srgbClr val="1D1D1B"/>
      </a:folHlink>
    </a:clrScheme>
    <a:fontScheme name="BNPP">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w="6350">
          <a:solidFill>
            <a:srgbClr val="C3C3C3"/>
          </a:solidFill>
        </a:ln>
      </a:spPr>
      <a:bodyPr rIns="0" rtlCol="0" anchor="ctr"/>
      <a:lstStyle>
        <a:defPPr algn="l">
          <a:defRPr sz="800" b="1" dirty="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lumMod val="90000"/>
            </a:schemeClr>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t" anchorCtr="0">
        <a:noAutofit/>
      </a:bodyPr>
      <a:lstStyle>
        <a:defPPr>
          <a:defRPr dirty="0" smtClean="0">
            <a:solidFill>
              <a:schemeClr val="tx2"/>
            </a:solidFill>
          </a:defRPr>
        </a:defPPr>
      </a:lstStyle>
    </a:txDef>
  </a:objectDefaults>
  <a:extraClrSchemeLst/>
  <a:extLst>
    <a:ext uri="{05A4C25C-085E-4340-85A3-A5531E510DB2}">
      <thm15:themeFamily xmlns:thm15="http://schemas.microsoft.com/office/thememl/2012/main" name="BNP Additional Slides V2.potx" id="{0F4E77C8-63BB-4EF1-A841-078CE796A504}" vid="{9FB6D8BB-95B9-4345-BAF8-DB9171AA1E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87078747DA6049A23E5DB653E15876" ma:contentTypeVersion="0" ma:contentTypeDescription="Create a new document." ma:contentTypeScope="" ma:versionID="6aa7f49d1b55984bf8120882af65081f">
  <xsd:schema xmlns:xsd="http://www.w3.org/2001/XMLSchema" xmlns:xs="http://www.w3.org/2001/XMLSchema" xmlns:p="http://schemas.microsoft.com/office/2006/metadata/properties" targetNamespace="http://schemas.microsoft.com/office/2006/metadata/properties" ma:root="true" ma:fieldsID="b84c390a07b92f3072bc78982b6f0c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1C888B-C2ED-4C15-9931-8F68E2654267}">
  <ds:schemaRefs>
    <ds:schemaRef ds:uri="http://schemas.microsoft.com/sharepoint/v3/contenttype/forms"/>
  </ds:schemaRefs>
</ds:datastoreItem>
</file>

<file path=customXml/itemProps2.xml><?xml version="1.0" encoding="utf-8"?>
<ds:datastoreItem xmlns:ds="http://schemas.openxmlformats.org/officeDocument/2006/customXml" ds:itemID="{C5B9DF57-BA51-482B-88CE-7B72A8FAD910}">
  <ds:schemaRefs>
    <ds:schemaRef ds:uri="df658c1f-4c5f-4ffe-9a21-1314d4b83c6e"/>
    <ds:schemaRef ds:uri="edebcdd0-87f6-4da2-a29e-ba9e0a650116"/>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C3C7D71-F978-4F18-B808-E2BA892A5F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6484</TotalTime>
  <Words>8420</Words>
  <Application>Microsoft Office PowerPoint</Application>
  <PresentationFormat>Widescreen</PresentationFormat>
  <Paragraphs>395</Paragraphs>
  <Slides>20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 Narrow</vt:lpstr>
      <vt:lpstr>Arial</vt:lpstr>
      <vt:lpstr>Arial Narrow</vt:lpstr>
      <vt:lpstr>Calibri</vt:lpstr>
      <vt:lpstr>Wingdings</vt:lpstr>
      <vt:lpstr>BNP</vt:lpstr>
      <vt:lpstr>PowerPoint Presentation</vt:lpstr>
      <vt:lpstr>AXA World Funds - US Credit Short Duration IG</vt:lpstr>
      <vt:lpstr>Competitive strengths</vt:lpstr>
      <vt:lpstr>AXA World Funds – US Credit Short Duration IG</vt:lpstr>
      <vt:lpstr>AXA World Funds – US Credit Short Duration IG</vt:lpstr>
      <vt:lpstr>Investment philosophy</vt:lpstr>
      <vt:lpstr>Is now the time to switch from cash into short duration credit?</vt:lpstr>
      <vt:lpstr>Potential favorable entry points</vt:lpstr>
      <vt:lpstr>AXA World Funds – US Credit Short Duration IG</vt:lpstr>
      <vt:lpstr>Credit quality depth resulting from collaborating with our High Yield team </vt:lpstr>
      <vt:lpstr>Conclusion</vt:lpstr>
      <vt:lpstr>Additional risks</vt:lpstr>
      <vt:lpstr>Glossary of terms</vt:lpstr>
      <vt:lpstr>Indices used</vt:lpstr>
      <vt:lpstr>Disclaimer</vt:lpstr>
      <vt:lpstr>Disclaimer</vt:lpstr>
      <vt:lpstr>Disclaimer</vt:lpstr>
      <vt:lpstr>Disclaimer</vt:lpstr>
      <vt:lpstr>Disclaimer</vt:lpstr>
      <vt:lpstr>Disclaimer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Gerald Davies</dc:creator>
  <cp:keywords>Classification=Select Classification Level, Classification=Public</cp:keywords>
  <cp:lastModifiedBy>STEPHENSON Jack</cp:lastModifiedBy>
  <cp:revision>219</cp:revision>
  <cp:lastPrinted>2018-10-16T10:48:39Z</cp:lastPrinted>
  <dcterms:created xsi:type="dcterms:W3CDTF">2018-05-04T08:19:10Z</dcterms:created>
  <dcterms:modified xsi:type="dcterms:W3CDTF">2026-04-09T13:13:07Z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8f4f57b7-47a9-4b11-ae8f-c5e0504d9c40</vt:lpwstr>
  </property>
  <property fmtid="{D5CDD505-2E9C-101B-9397-08002B2CF9AE}" pid="3" name="Classification">
    <vt:lpwstr>Public</vt:lpwstr>
  </property>
  <property fmtid="{D5CDD505-2E9C-101B-9397-08002B2CF9AE}" pid="4" name="PIIGDPR">
    <vt:lpwstr>NotSpecified</vt:lpwstr>
  </property>
  <property fmtid="{D5CDD505-2E9C-101B-9397-08002B2CF9AE}" pid="5" name="ApplyVisualMarking">
    <vt:lpwstr>None</vt:lpwstr>
  </property>
  <property fmtid="{D5CDD505-2E9C-101B-9397-08002B2CF9AE}" pid="6" name="MSIP_Label_48ed5431-0ab7-4c1b-98f4-d4e50f674d02_Enabled">
    <vt:lpwstr>true</vt:lpwstr>
  </property>
  <property fmtid="{D5CDD505-2E9C-101B-9397-08002B2CF9AE}" pid="7" name="MSIP_Label_48ed5431-0ab7-4c1b-98f4-d4e50f674d02_SetDate">
    <vt:lpwstr>2022-07-01T14:38:24Z</vt:lpwstr>
  </property>
  <property fmtid="{D5CDD505-2E9C-101B-9397-08002B2CF9AE}" pid="8" name="MSIP_Label_48ed5431-0ab7-4c1b-98f4-d4e50f674d02_Method">
    <vt:lpwstr>Standard</vt:lpwstr>
  </property>
  <property fmtid="{D5CDD505-2E9C-101B-9397-08002B2CF9AE}" pid="9" name="MSIP_Label_48ed5431-0ab7-4c1b-98f4-d4e50f674d02_Name">
    <vt:lpwstr>48ed5431-0ab7-4c1b-98f4-d4e50f674d02</vt:lpwstr>
  </property>
  <property fmtid="{D5CDD505-2E9C-101B-9397-08002B2CF9AE}" pid="10" name="MSIP_Label_48ed5431-0ab7-4c1b-98f4-d4e50f674d02_SiteId">
    <vt:lpwstr>614f9c25-bffa-42c7-86d8-964101f55fa2</vt:lpwstr>
  </property>
  <property fmtid="{D5CDD505-2E9C-101B-9397-08002B2CF9AE}" pid="11" name="MSIP_Label_48ed5431-0ab7-4c1b-98f4-d4e50f674d02_ActionId">
    <vt:lpwstr>e6f7be63-89ef-4f84-b7e7-b58742ed4230</vt:lpwstr>
  </property>
  <property fmtid="{D5CDD505-2E9C-101B-9397-08002B2CF9AE}" pid="12" name="MSIP_Label_48ed5431-0ab7-4c1b-98f4-d4e50f674d02_ContentBits">
    <vt:lpwstr>0</vt:lpwstr>
  </property>
  <property fmtid="{D5CDD505-2E9C-101B-9397-08002B2CF9AE}" pid="13" name="MediaServiceImageTags">
    <vt:lpwstr/>
  </property>
  <property fmtid="{D5CDD505-2E9C-101B-9397-08002B2CF9AE}" pid="14" name="ContentTypeId">
    <vt:lpwstr>0x0101002F87078747DA6049A23E5DB653E15876</vt:lpwstr>
  </property>
  <property fmtid="{D5CDD505-2E9C-101B-9397-08002B2CF9AE}" pid="15" name="MSIP_Label_d4c5eb01-6c52-498f-929d-e1fdfbfe94b7_Enabled">
    <vt:lpwstr>true</vt:lpwstr>
  </property>
  <property fmtid="{D5CDD505-2E9C-101B-9397-08002B2CF9AE}" pid="16" name="MSIP_Label_d4c5eb01-6c52-498f-929d-e1fdfbfe94b7_SetDate">
    <vt:lpwstr>2025-11-17T20:27:18Z</vt:lpwstr>
  </property>
  <property fmtid="{D5CDD505-2E9C-101B-9397-08002B2CF9AE}" pid="17" name="MSIP_Label_d4c5eb01-6c52-498f-929d-e1fdfbfe94b7_Method">
    <vt:lpwstr>Privileged</vt:lpwstr>
  </property>
  <property fmtid="{D5CDD505-2E9C-101B-9397-08002B2CF9AE}" pid="18" name="MSIP_Label_d4c5eb01-6c52-498f-929d-e1fdfbfe94b7_Name">
    <vt:lpwstr>PUBLIC</vt:lpwstr>
  </property>
  <property fmtid="{D5CDD505-2E9C-101B-9397-08002B2CF9AE}" pid="19" name="MSIP_Label_d4c5eb01-6c52-498f-929d-e1fdfbfe94b7_SiteId">
    <vt:lpwstr>85f3dce2-9de5-43ba-8d73-76ef63954d34</vt:lpwstr>
  </property>
  <property fmtid="{D5CDD505-2E9C-101B-9397-08002B2CF9AE}" pid="20" name="MSIP_Label_d4c5eb01-6c52-498f-929d-e1fdfbfe94b7_ActionId">
    <vt:lpwstr>8aea2903-3ac8-49bc-98d6-f9bff961075e</vt:lpwstr>
  </property>
  <property fmtid="{D5CDD505-2E9C-101B-9397-08002B2CF9AE}" pid="21" name="MSIP_Label_d4c5eb01-6c52-498f-929d-e1fdfbfe94b7_ContentBits">
    <vt:lpwstr>0</vt:lpwstr>
  </property>
  <property fmtid="{D5CDD505-2E9C-101B-9397-08002B2CF9AE}" pid="22" name="MSIP_Label_d4c5eb01-6c52-498f-929d-e1fdfbfe94b7_Tag">
    <vt:lpwstr>10, 0, 1, 1</vt:lpwstr>
  </property>
</Properties>
</file>